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5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576C89C-657A-467B-A60E-CB14F564236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5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6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6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2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8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8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2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9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7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190BF76-A20D-4BA5-8ACE-408A81F7BFC6}" type="datetimeFigureOut">
              <a:rPr lang="ru-RU" smtClean="0">
                <a:solidFill>
                  <a:srgbClr val="438086"/>
                </a:solidFill>
              </a:rPr>
              <a:pPr/>
              <a:t>14.09.2023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576C89C-657A-467B-A60E-CB14F56423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8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l.lenobl.ru/ru/deiatelnost/razvitie-potrebitelskogo-rynka/rynki-i-yarmarki/reestr-roznichnyh-rynkov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mall.lenobl.ru/" TargetMode="External"/><Relationship Id="rId4" Type="http://schemas.openxmlformats.org/officeDocument/2006/relationships/hyperlink" Target="https://www.nalog.gov.ru/rn47/apply_f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7445"/>
            <a:ext cx="8072462" cy="78126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Комитет по развитию малого, среднего бизнеса                                          и потребительского рынка Ленинградской области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136904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Основные требования по организации торговли на </a:t>
            </a:r>
            <a:r>
              <a:rPr lang="ru-RU" sz="2800" b="1" dirty="0">
                <a:solidFill>
                  <a:schemeClr val="bg1"/>
                </a:solidFill>
              </a:rPr>
              <a:t>розничных рынках  </a:t>
            </a:r>
            <a:r>
              <a:rPr lang="ru-RU" sz="2800" b="1" dirty="0" smtClean="0">
                <a:solidFill>
                  <a:schemeClr val="bg1"/>
                </a:solidFill>
              </a:rPr>
              <a:t>Ленинградской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034" y="260648"/>
            <a:ext cx="677176" cy="758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2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Нормативно-правовая база касающаяся деятельности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розничных рынков: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1628800"/>
            <a:ext cx="8319298" cy="5062460"/>
          </a:xfrm>
        </p:spPr>
        <p:txBody>
          <a:bodyPr>
            <a:normAutofit fontScale="62500" lnSpcReduction="20000"/>
          </a:bodyPr>
          <a:lstStyle/>
          <a:p>
            <a:pPr marL="109728" indent="0" algn="just">
              <a:buNone/>
            </a:pPr>
            <a:r>
              <a:rPr lang="ru-RU" sz="2100" dirty="0"/>
              <a:t>1. Федеральный закон от 30.12.2006 N 271-ФЗ (ред. от 04.11.2022)</a:t>
            </a:r>
          </a:p>
          <a:p>
            <a:pPr marL="109728" indent="0" algn="just">
              <a:buNone/>
            </a:pPr>
            <a:r>
              <a:rPr lang="ru-RU" sz="2100" dirty="0"/>
              <a:t>«О розничных рынках и о внесении изменений в Трудовой кодекс Российской Федерации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2. Федеральный закон от 22.05.2003 N 54-ФЗ (ред. от 29.12.2022)</a:t>
            </a:r>
          </a:p>
          <a:p>
            <a:pPr marL="109728" indent="0" algn="just">
              <a:buNone/>
            </a:pPr>
            <a:r>
              <a:rPr lang="ru-RU" sz="2100" dirty="0"/>
              <a:t>«О применении контрольно-кассовой техники при осуществлении расчетов в Российской Федерации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3. Кодекс Российской Федерации об административных правонарушениях» от 30.12.2001 N 195-ФЗ (Статья 14.34. Нарушение правил организации деятельности по продаже товаров (выполнению работ, оказанию услуг) на розничных рынках</a:t>
            </a:r>
            <a:r>
              <a:rPr lang="ru-RU" sz="2100" dirty="0" smtClean="0"/>
              <a:t>)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 smtClean="0"/>
              <a:t>4</a:t>
            </a:r>
            <a:r>
              <a:rPr lang="ru-RU" sz="2100" dirty="0"/>
              <a:t>. Постановление Правительства РФ от 28.04.2007 N 255 (ред. от 13.12.2016) «Об утверждении требований к оформлению паспорта безопасности розничного рынка и перечню содержащихся в нем сведений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5. Постановление Правительства РФ от 10.03.2007 N 148 (ред. от 13.12.2016) «Об утверждении Правил выдачи разрешений на право организации розничного рынка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6. Областной закон Ленинградской области от 04.05.2007 N 80-оз (ред. от 09.06.2011) «Об организации розничных рынков на территории Ленинградской области» (принят ЗС ЛО 25.04.2007</a:t>
            </a:r>
            <a:r>
              <a:rPr lang="ru-RU" sz="2100" dirty="0" smtClean="0"/>
              <a:t>)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7. Постановление Правительства Ленинградской области от 29.05.2007 N 120 (ред. от 07.11.2022) «Об организации розничных рынков и ярмарок на территории Ленинградской области</a:t>
            </a:r>
            <a:r>
              <a:rPr lang="ru-RU" sz="2100" dirty="0" smtClean="0"/>
              <a:t>»</a:t>
            </a:r>
          </a:p>
          <a:p>
            <a:pPr marL="109728" indent="0" algn="just">
              <a:buNone/>
            </a:pPr>
            <a:endParaRPr lang="ru-RU" sz="2100" dirty="0"/>
          </a:p>
          <a:p>
            <a:pPr marL="109728" indent="0" algn="just">
              <a:buNone/>
            </a:pPr>
            <a:r>
              <a:rPr lang="ru-RU" sz="2100" dirty="0"/>
              <a:t>8. «ГОСТ Р 56246-2014. Национальный стандарт Российской Федерации. Услуги торговли. Услуги розничных рынков. Общие требования» (утв. и введен в действие Приказом </a:t>
            </a:r>
            <a:r>
              <a:rPr lang="ru-RU" sz="2100" dirty="0" err="1"/>
              <a:t>Росстандарта</a:t>
            </a:r>
            <a:r>
              <a:rPr lang="ru-RU" sz="2100" dirty="0"/>
              <a:t> от 24.11.2014 N 1719-ст)</a:t>
            </a:r>
          </a:p>
        </p:txBody>
      </p:sp>
    </p:spTree>
    <p:extLst>
      <p:ext uri="{BB962C8B-B14F-4D97-AF65-F5344CB8AC3E}">
        <p14:creationId xmlns:p14="http://schemas.microsoft.com/office/powerpoint/2010/main" val="65806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4031357" cy="26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Дополнительная информация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3356992"/>
            <a:ext cx="4316288" cy="3418395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Реестр розничных рынков</a:t>
            </a:r>
            <a:r>
              <a:rPr lang="ru-RU" dirty="0" smtClean="0"/>
              <a:t> - </a:t>
            </a:r>
            <a:r>
              <a:rPr lang="en-US" dirty="0">
                <a:hlinkClick r:id="rId3"/>
              </a:rPr>
              <a:t>https://small.lenobl.ru/ru/deiatelnost/razvitie-potrebitelskogo-rynka/rynki-i-yarmarki/reestr-roznichnyh-rynkov</a:t>
            </a:r>
            <a:r>
              <a:rPr lang="en-US" dirty="0" smtClean="0">
                <a:hlinkClick r:id="rId3"/>
              </a:rPr>
              <a:t>/</a:t>
            </a:r>
            <a:endParaRPr lang="ru-RU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FF0000"/>
                </a:solidFill>
              </a:rPr>
              <a:t>Сайт Управления налоговой службы по Ленинградской области </a:t>
            </a:r>
            <a:r>
              <a:rPr lang="ru-RU" dirty="0"/>
              <a:t>- </a:t>
            </a:r>
            <a:r>
              <a:rPr lang="en-US" dirty="0">
                <a:hlinkClick r:id="rId4"/>
              </a:rPr>
              <a:t>https://www.nalog.gov.ru/rn47/apply_fts/</a:t>
            </a: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4498515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Сайт комитета по развитию малого, среднего бизнеса и потребительского рынка Ленинградской области </a:t>
            </a:r>
            <a:r>
              <a:rPr lang="ru-RU" dirty="0" smtClean="0"/>
              <a:t>–                             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small.lenobl.ru</a:t>
            </a: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Контактная </a:t>
            </a:r>
            <a:r>
              <a:rPr lang="ru-RU" dirty="0">
                <a:solidFill>
                  <a:srgbClr val="FF0000"/>
                </a:solidFill>
              </a:rPr>
              <a:t>информация отдела потребительского рынка комитета </a:t>
            </a:r>
            <a:r>
              <a:rPr lang="ru-RU" dirty="0"/>
              <a:t>–                              8-812-539-50-23 </a:t>
            </a:r>
            <a:r>
              <a:rPr lang="en-US" dirty="0"/>
              <a:t>potreb@lenreg.ru</a:t>
            </a:r>
            <a:endParaRPr lang="ru-RU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02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-243408"/>
            <a:ext cx="8072462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Правила применения контрольно-кассовой техники </a:t>
            </a:r>
            <a:r>
              <a:rPr lang="ru-RU" sz="2400" dirty="0">
                <a:latin typeface="+mn-lt"/>
              </a:rPr>
              <a:t>на розничных рынках </a:t>
            </a:r>
            <a:r>
              <a:rPr lang="ru-RU" sz="2400" dirty="0" smtClean="0">
                <a:latin typeface="+mn-lt"/>
              </a:rPr>
              <a:t>Ленинградской области</a:t>
            </a:r>
            <a:endParaRPr lang="ru-RU" sz="2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294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78650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00034" y="6286520"/>
            <a:ext cx="81439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регулируются Федеральным законом</a:t>
            </a:r>
            <a:r>
              <a:rPr lang="en-US" sz="2100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 </a:t>
            </a:r>
            <a:r>
              <a:rPr lang="ru-RU" sz="2100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 Medium"/>
              </a:rPr>
              <a:t>от 22.05.2003 № 54-ФЗ</a:t>
            </a:r>
            <a:endParaRPr lang="ru-RU" sz="2100" dirty="0">
              <a:solidFill>
                <a:srgbClr val="8B5D3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17559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 розничных </a:t>
            </a:r>
            <a:r>
              <a:rPr lang="ru-RU" sz="31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рынках могут  торговать:</a:t>
            </a:r>
            <a:endParaRPr lang="ru-RU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6"/>
          <a:stretch/>
        </p:blipFill>
        <p:spPr bwMode="auto">
          <a:xfrm>
            <a:off x="0" y="3658391"/>
            <a:ext cx="9144000" cy="319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1428736"/>
            <a:ext cx="8830239" cy="3017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8694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Юридические лица – с действующим статусом в ЕГРЮЛ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785926"/>
            <a:ext cx="8836145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2214554"/>
            <a:ext cx="883278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786058"/>
            <a:ext cx="8830239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785926"/>
            <a:ext cx="878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Индивидуальные предприниматели -  с действующим статусом в ЕГРИП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3" y="2143117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Граждане - главы крестьянских (фермерских) хозяйств (и их члены) </a:t>
            </a:r>
          </a:p>
          <a:p>
            <a:r>
              <a:rPr lang="ru-RU" sz="1600" b="1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– с подтверждающими документами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786059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Граждане, ведущие личные подсобные хозяйства или занимающиеся садоводством, огородничеством, животноводством) – справка о статусе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429000"/>
            <a:ext cx="8836145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3429000"/>
            <a:ext cx="8715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Самозанятые</a:t>
            </a:r>
            <a:r>
              <a:rPr lang="ru-RU" sz="1600" b="1" dirty="0">
                <a:solidFill>
                  <a:srgbClr val="8B5D3D">
                    <a:lumMod val="75000"/>
                  </a:srgbClr>
                </a:solidFill>
                <a:ea typeface="Roboto Slab Medium" panose="020B0604020202020204" charset="0"/>
                <a:cs typeface="Times New Roman" panose="02020603050405020304" pitchFamily="18" charset="0"/>
                <a:sym typeface="Roboto Slab"/>
              </a:rPr>
              <a:t> (НПД) – справка о постановке на учёт</a:t>
            </a:r>
          </a:p>
        </p:txBody>
      </p:sp>
    </p:spTree>
    <p:extLst>
      <p:ext uri="{BB962C8B-B14F-4D97-AF65-F5344CB8AC3E}">
        <p14:creationId xmlns:p14="http://schemas.microsoft.com/office/powerpoint/2010/main" val="222962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651304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ОБЯЗАН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ККТ,             если он продает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следующую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продукцию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4"/>
          <a:stretch/>
        </p:blipFill>
        <p:spPr bwMode="auto">
          <a:xfrm>
            <a:off x="0" y="1742536"/>
            <a:ext cx="9144000" cy="51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8704" y="1590339"/>
            <a:ext cx="8939800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06" y="1590339"/>
            <a:ext cx="89694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Товары, подлежащие обязательной маркировке </a:t>
            </a:r>
            <a:r>
              <a:rPr lang="ru-RU" sz="1400" dirty="0">
                <a:solidFill>
                  <a:prstClr val="black"/>
                </a:solidFill>
              </a:rPr>
              <a:t>(распоряжение Правительства РФ от 28.04.2018 г. № 792-р)</a:t>
            </a:r>
            <a:br>
              <a:rPr lang="ru-RU" sz="1400" dirty="0">
                <a:solidFill>
                  <a:prstClr val="black"/>
                </a:solidFill>
              </a:rPr>
            </a:br>
            <a:endParaRPr lang="ru-RU" sz="8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Например: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духи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фотоаппараты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лампы-вспышки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молочная продукция </a:t>
            </a:r>
          </a:p>
          <a:p>
            <a:r>
              <a:rPr lang="ru-RU" sz="2000" dirty="0">
                <a:solidFill>
                  <a:prstClr val="black"/>
                </a:solidFill>
              </a:rPr>
              <a:t>(мороженое, сыры)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2571744"/>
            <a:ext cx="4783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шины и покрышки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обувь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некоторые категории товаров легкой промышленности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704" y="4476351"/>
            <a:ext cx="5617742" cy="2238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06" y="4421337"/>
            <a:ext cx="55555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Непродовольственные товары из списка </a:t>
            </a:r>
            <a:r>
              <a:rPr lang="ru-RU" sz="1400" dirty="0">
                <a:solidFill>
                  <a:prstClr val="black"/>
                </a:solidFill>
              </a:rPr>
              <a:t>(распоряжение Правительства РФ от 14.04.2017 № 698-р)</a:t>
            </a:r>
            <a:endParaRPr lang="ru-RU" dirty="0">
              <a:solidFill>
                <a:prstClr val="black"/>
              </a:solidFill>
            </a:endParaRPr>
          </a:p>
          <a:p>
            <a:endParaRPr lang="ru-RU" sz="1000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Например: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ковры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мебель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музыкальные</a:t>
            </a:r>
          </a:p>
          <a:p>
            <a:r>
              <a:rPr lang="ru-RU" dirty="0">
                <a:solidFill>
                  <a:prstClr val="black"/>
                </a:solidFill>
              </a:rPr>
              <a:t>     инструменты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3174" y="5103674"/>
            <a:ext cx="3427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одежда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изделия из кожи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изделия из дерева и </a:t>
            </a:r>
          </a:p>
          <a:p>
            <a:r>
              <a:rPr lang="ru-RU" dirty="0">
                <a:solidFill>
                  <a:prstClr val="black"/>
                </a:solidFill>
              </a:rPr>
              <a:t>     соломки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</a:rPr>
              <a:t>спортивные товары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9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3" y="548680"/>
            <a:ext cx="8459793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НЕ ОБЯЗАН </a:t>
            </a:r>
            <a:r>
              <a:rPr lang="ru-RU" sz="24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ККТ при осуществлении следующих видов деятельности и оказании услуг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8786874" cy="23328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00" y="1325584"/>
            <a:ext cx="4271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prstClr val="black"/>
              </a:solidFill>
            </a:endParaRPr>
          </a:p>
          <a:p>
            <a:r>
              <a:rPr lang="ru-RU" sz="1600" dirty="0">
                <a:solidFill>
                  <a:prstClr val="black"/>
                </a:solidFill>
              </a:rPr>
              <a:t>Например</a:t>
            </a:r>
            <a:r>
              <a:rPr lang="ru-RU" sz="1600" dirty="0">
                <a:solidFill>
                  <a:srgbClr val="FF0000"/>
                </a:solidFill>
              </a:rPr>
              <a:t>*</a:t>
            </a:r>
            <a:r>
              <a:rPr lang="ru-RU" sz="1600" dirty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торговля в киосках мороженым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торговля в розлив безалкогольными напитками, молоком и питьевой водой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реализация изготовителем изделий народных художественных промыслов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розничная продажа бахил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5805264"/>
            <a:ext cx="504056" cy="865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6061" y="1619517"/>
            <a:ext cx="441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торговля из автоцистерн квасом, молоком, растительным маслом, живой рыбой, керосином, сезонная торговля вразвал овощами, в том числе картофелем, фруктами и бахчевыми культурами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</a:rPr>
              <a:t>чулочные изделия, нижнее белье</a:t>
            </a:r>
          </a:p>
        </p:txBody>
      </p:sp>
      <p:sp>
        <p:nvSpPr>
          <p:cNvPr id="10" name="AutoShape 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>
          <a:xfrm>
            <a:off x="196636" y="3923153"/>
            <a:ext cx="8638853" cy="287086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96636" y="3435399"/>
            <a:ext cx="88045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5900" y="3425813"/>
            <a:ext cx="878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* за исключением использования автоматических устройств для расчётов (кроме торговли в розлив питьевой водой и розничной продажи бахил) и подакцизных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324495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6" b="9636"/>
          <a:stretch/>
        </p:blipFill>
        <p:spPr bwMode="auto">
          <a:xfrm>
            <a:off x="214282" y="3811986"/>
            <a:ext cx="2690870" cy="221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63" y="548680"/>
            <a:ext cx="8651304" cy="1066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Налогоплательщик</a:t>
            </a:r>
            <a:r>
              <a:rPr lang="ru-RU" sz="2300" b="1" dirty="0">
                <a:solidFill>
                  <a:srgbClr val="FF000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НЕ ОБЯЗАН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применять ККТ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           при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осуществлении следующих видов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             деятельности </a:t>
            </a:r>
            <a:r>
              <a:rPr lang="ru-RU" sz="2300" b="1" dirty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и оказании </a:t>
            </a:r>
            <a:r>
              <a:rPr lang="ru-RU" sz="2300" b="1" dirty="0" smtClean="0">
                <a:solidFill>
                  <a:srgbClr val="0070C0"/>
                </a:solidFill>
                <a:latin typeface="+mn-lt"/>
                <a:ea typeface="Roboto Slab Medium" panose="020B0604020202020204" charset="0"/>
                <a:cs typeface="Times New Roman" panose="02020603050405020304" pitchFamily="18" charset="0"/>
              </a:rPr>
              <a:t>услуг:</a:t>
            </a:r>
            <a:endParaRPr lang="ru-RU" sz="23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1"/>
            <a:ext cx="3000396" cy="22145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643050"/>
            <a:ext cx="29364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>
                <a:solidFill>
                  <a:prstClr val="black"/>
                </a:solidFill>
              </a:rPr>
              <a:t>При продаже газет и журналов, а также продаже сопутствующих товаров при условии, что доля продажи газет и журналов в их товарообороте составляет не менее 50 % товарооборота и ассортимент сопутствующих товаров утвержден органом исполнительной власти субъекта Российской Федерации</a:t>
            </a:r>
            <a:r>
              <a:rPr lang="ru-RU" sz="135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643050"/>
            <a:ext cx="5786478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При торговле на розничных рынках, </a:t>
            </a:r>
            <a:r>
              <a:rPr lang="ru-RU" sz="1400" dirty="0" smtClean="0">
                <a:solidFill>
                  <a:prstClr val="black"/>
                </a:solidFill>
              </a:rPr>
              <a:t>в </a:t>
            </a:r>
            <a:r>
              <a:rPr lang="ru-RU" sz="1400" dirty="0">
                <a:solidFill>
                  <a:prstClr val="black"/>
                </a:solidFill>
              </a:rPr>
              <a:t>выставочных комплексах, а также на других территориях, отведенных для осуществления торговли, за исключением находящихся в этих местах торговли магазинов, павильонов, киосков, палаток, автолавок, автомагазинов, автофургонов, помещений контейнерного типа и других аналогично обустроенных и обеспечивающих показ и сохранность товара торговых мест (помещений и автотранспортных средств, в том числе прицепов и полуприцепов), открытых прилавков внутри крытых рыночных помещений при торговле непродовольственными товарами, кроме торговли непродовольственными товарами, которые определены в перечне, утвержденном Правительством РФ (Распоряжение Правительства РФ от 14.04.2017 N 698-р)</a:t>
            </a:r>
            <a:r>
              <a:rPr lang="ru-RU" sz="1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05152" y="4451363"/>
            <a:ext cx="6096004" cy="1782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5152" y="4418078"/>
            <a:ext cx="60960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При разносной торговле продовольственными и непродовольственными товарами (за исключением технически сложных товаров и продовольственных товаров, требующих определенных условий хранения и продажи, товаров, подлежащих обязательной маркировке средствами идентификации) с рук, из ручных тележек, корзин и иных специальных приспособлений для демонстрации, удобства переноски и продажи товаров, в том числе в пассажирских вагонах поездов и на борту воздушных судов</a:t>
            </a:r>
            <a:r>
              <a:rPr lang="ru-RU" sz="1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233961"/>
            <a:ext cx="8786874" cy="5074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6233961"/>
            <a:ext cx="8785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* за исключением использования автоматических устройств для расчётов (кроме торговли в розлив питьевой водой и розничной продажи бахил) и подакцизных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227552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06" y="3248300"/>
            <a:ext cx="1245160" cy="12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35085" r="1167" b="14928"/>
          <a:stretch/>
        </p:blipFill>
        <p:spPr bwMode="auto">
          <a:xfrm>
            <a:off x="2785541" y="5091377"/>
            <a:ext cx="1203970" cy="105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68" y="1769703"/>
            <a:ext cx="891556" cy="89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4" y="1850046"/>
            <a:ext cx="115887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2" b="12079"/>
          <a:stretch/>
        </p:blipFill>
        <p:spPr bwMode="auto">
          <a:xfrm>
            <a:off x="7340059" y="5079078"/>
            <a:ext cx="1199379" cy="113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oogle Shape;6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6267" b="5647"/>
          <a:stretch/>
        </p:blipFill>
        <p:spPr bwMode="auto">
          <a:xfrm>
            <a:off x="2150147" y="1791192"/>
            <a:ext cx="847729" cy="9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549235" y="1882060"/>
            <a:ext cx="474163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97742" y="1597985"/>
            <a:ext cx="636093" cy="568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34" y="3324647"/>
            <a:ext cx="1059716" cy="105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7" y="5167845"/>
            <a:ext cx="960606" cy="9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6" r="53623" b="17597"/>
          <a:stretch/>
        </p:blipFill>
        <p:spPr bwMode="auto">
          <a:xfrm>
            <a:off x="7995289" y="1788163"/>
            <a:ext cx="714262" cy="80589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75" y="3350058"/>
            <a:ext cx="1007194" cy="9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26" y="3282659"/>
            <a:ext cx="1034810" cy="111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/>
          <a:stretch/>
        </p:blipFill>
        <p:spPr bwMode="auto">
          <a:xfrm>
            <a:off x="5145206" y="5085296"/>
            <a:ext cx="1031527" cy="10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48" y="1949992"/>
            <a:ext cx="940327" cy="62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0" y="3324224"/>
            <a:ext cx="973345" cy="9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367" r="5247" b="11963"/>
          <a:stretch/>
        </p:blipFill>
        <p:spPr bwMode="auto">
          <a:xfrm>
            <a:off x="6558396" y="1949992"/>
            <a:ext cx="635541" cy="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>
            <a:off x="7668344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6192091" y="1788162"/>
            <a:ext cx="1368152" cy="928351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4716016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3245047" y="1793794"/>
            <a:ext cx="1368152" cy="92272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1786317" y="1794794"/>
            <a:ext cx="1368152" cy="93712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86" y="682661"/>
            <a:ext cx="8993362" cy="1066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Перечень товаров и услуг,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ЗАПРЕЩЕННЫХ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                </a:t>
            </a:r>
            <a:br>
              <a:rPr lang="ru-RU" sz="24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к реализации на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розничном рынке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:</a:t>
            </a:r>
            <a:br>
              <a:rPr lang="ru-RU" sz="2800" dirty="0" smtClean="0">
                <a:solidFill>
                  <a:srgbClr val="0070C0"/>
                </a:solidFill>
                <a:latin typeface="+mn-lt"/>
              </a:rPr>
            </a:br>
            <a:r>
              <a:rPr lang="ru-RU" sz="1600" dirty="0">
                <a:solidFill>
                  <a:srgbClr val="0070C0"/>
                </a:solidFill>
                <a:latin typeface="+mn-lt"/>
              </a:rPr>
              <a:t>(ГОСТ Р 56246-2014 Услуги торговли. Услуги розничных рынков. Общие требования)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326567" y="1794794"/>
            <a:ext cx="1368152" cy="92171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326566" y="3289334"/>
            <a:ext cx="1368154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1786317" y="3282658"/>
            <a:ext cx="1368152" cy="1156207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3245048" y="3299085"/>
            <a:ext cx="1379360" cy="113034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6891973" y="3300311"/>
            <a:ext cx="2095549" cy="112788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6841559" y="5079078"/>
            <a:ext cx="2095549" cy="1102900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4613196" y="5085182"/>
            <a:ext cx="2095549" cy="1096795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355250" y="5079076"/>
            <a:ext cx="2095549" cy="1102901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8400" y="5079075"/>
            <a:ext cx="2095549" cy="110290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566" y="2686248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002060"/>
                </a:solidFill>
              </a:rPr>
              <a:t>Автотранспортные средства б/у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3350" y="269151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Алкогольная продукция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5047" y="2686248"/>
            <a:ext cx="1379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solidFill>
                  <a:srgbClr val="002060"/>
                </a:solidFill>
              </a:rPr>
              <a:t>Снасти, орудия лова, использование которых запрещено законом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26862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</a:rPr>
              <a:t>Консервированные продукты, приготовленные в домашних условиях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5074" y="271462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Лекарственные препараты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68344" y="271651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Оружие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41557" y="4423478"/>
            <a:ext cx="207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Изделия из драгоценных металлов и драгоценных камней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2168" y="6207950"/>
            <a:ext cx="20717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Изделия из пушно-мехового сырья и дубленой овчины, шкурок зверей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15177" y="4405956"/>
            <a:ext cx="139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Запрещенные вещества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7109" y="4423478"/>
            <a:ext cx="1479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Валюта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86316" y="4438866"/>
            <a:ext cx="136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Бытовая техника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34034" y="6207950"/>
            <a:ext cx="20826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Готовое армейское снаряжение, другие товары военного ассортимента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24408" y="6151199"/>
            <a:ext cx="2071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Редкие и исчезающие виды животных и растений, занесенные в Красную книгу России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17227" y="6181977"/>
            <a:ext cx="207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Без заключений о соответствии продукции требованиям ветеринарно-санитарной экспертизы</a:t>
            </a:r>
          </a:p>
        </p:txBody>
      </p:sp>
      <p:sp>
        <p:nvSpPr>
          <p:cNvPr id="50" name="Шестиугольник 49"/>
          <p:cNvSpPr/>
          <p:nvPr/>
        </p:nvSpPr>
        <p:spPr>
          <a:xfrm>
            <a:off x="4701034" y="3310977"/>
            <a:ext cx="2095549" cy="1127889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40477" y="4432744"/>
            <a:ext cx="20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002060"/>
                </a:solidFill>
              </a:rPr>
              <a:t>Непродовольственные товары для детей до 3 лет и детское питание, кроме павильонов, изолированных секций (боксов) в крытых помещениях</a:t>
            </a:r>
          </a:p>
        </p:txBody>
      </p:sp>
    </p:spTree>
    <p:extLst>
      <p:ext uri="{BB962C8B-B14F-4D97-AF65-F5344CB8AC3E}">
        <p14:creationId xmlns:p14="http://schemas.microsoft.com/office/powerpoint/2010/main" val="302363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00" y="81233"/>
            <a:ext cx="677176" cy="7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/>
          <p:cNvSpPr/>
          <p:nvPr/>
        </p:nvSpPr>
        <p:spPr>
          <a:xfrm>
            <a:off x="2597742" y="1597985"/>
            <a:ext cx="636093" cy="568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248" y="682661"/>
            <a:ext cx="8229600" cy="658107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70C0"/>
                </a:solidFill>
                <a:latin typeface="+mn-lt"/>
              </a:rPr>
              <a:t>Новые правила продажи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вейпов</a:t>
            </a:r>
            <a:r>
              <a:rPr lang="ru-RU" sz="2800" dirty="0" smtClean="0">
                <a:solidFill>
                  <a:srgbClr val="0070C0"/>
                </a:solidFill>
                <a:latin typeface="+mn-lt"/>
              </a:rPr>
              <a:t>: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1600" dirty="0">
                <a:solidFill>
                  <a:srgbClr val="0070C0"/>
                </a:solidFill>
                <a:latin typeface="+mn-lt"/>
              </a:rPr>
              <a:t>(Федеральный закон от 28.04.2023 № 178-ФЗ)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0475" y="1630443"/>
            <a:ext cx="20826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Устройства </a:t>
            </a:r>
            <a:r>
              <a:rPr lang="ru-RU" sz="1000" dirty="0">
                <a:solidFill>
                  <a:srgbClr val="002060"/>
                </a:solidFill>
              </a:rPr>
              <a:t>для потребления </a:t>
            </a:r>
            <a:r>
              <a:rPr lang="ru-RU" sz="10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000" dirty="0">
                <a:solidFill>
                  <a:srgbClr val="002060"/>
                </a:solidFill>
              </a:rPr>
              <a:t> продукции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29" y="478315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Шестиугольник 36"/>
          <p:cNvSpPr/>
          <p:nvPr/>
        </p:nvSpPr>
        <p:spPr>
          <a:xfrm>
            <a:off x="1248727" y="527541"/>
            <a:ext cx="1566133" cy="1102902"/>
          </a:xfrm>
          <a:prstGeom prst="hex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67544" y="2276871"/>
            <a:ext cx="8424936" cy="1248220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двумя вырезанными противолежащими углами 49"/>
          <p:cNvSpPr/>
          <p:nvPr/>
        </p:nvSpPr>
        <p:spPr>
          <a:xfrm>
            <a:off x="467544" y="3645023"/>
            <a:ext cx="8424936" cy="2952329"/>
          </a:xfrm>
          <a:prstGeom prst="snip2Diag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67544" y="2278596"/>
            <a:ext cx="842493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Любые </a:t>
            </a:r>
            <a:r>
              <a:rPr lang="ru-RU" sz="1500" dirty="0">
                <a:solidFill>
                  <a:srgbClr val="002060"/>
                </a:solidFill>
              </a:rPr>
              <a:t>электронные и иные приборы, которые используются для получения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никотинсодержащего</a:t>
            </a:r>
            <a:r>
              <a:rPr lang="ru-RU" sz="1500" dirty="0">
                <a:solidFill>
                  <a:srgbClr val="002060"/>
                </a:solidFill>
              </a:rPr>
              <a:t> или </a:t>
            </a:r>
            <a:r>
              <a:rPr lang="ru-RU" sz="1500" dirty="0" err="1">
                <a:solidFill>
                  <a:srgbClr val="002060"/>
                </a:solidFill>
              </a:rPr>
              <a:t>безникотинового</a:t>
            </a:r>
            <a:r>
              <a:rPr lang="ru-RU" sz="1500" dirty="0">
                <a:solidFill>
                  <a:srgbClr val="002060"/>
                </a:solidFill>
              </a:rPr>
              <a:t> аэрозоля и пара, вдыхаемых потребителем, в том числе, электронные системы доставки никотина и устройства для нагревания табака, а также их составные части и элементы. К ним, в частности, относят электронные сигареты (</a:t>
            </a:r>
            <a:r>
              <a:rPr lang="ru-RU" sz="1500" dirty="0" err="1">
                <a:solidFill>
                  <a:srgbClr val="002060"/>
                </a:solidFill>
              </a:rPr>
              <a:t>вейпы</a:t>
            </a:r>
            <a:r>
              <a:rPr lang="ru-RU" sz="1500" dirty="0">
                <a:solidFill>
                  <a:srgbClr val="002060"/>
                </a:solidFill>
              </a:rPr>
              <a:t>), моды, испарители и т.д</a:t>
            </a:r>
            <a:r>
              <a:rPr lang="ru-RU" sz="1500" dirty="0" smtClean="0">
                <a:solidFill>
                  <a:srgbClr val="002060"/>
                </a:solidFill>
              </a:rPr>
              <a:t>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364502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</a:rPr>
              <a:t>С 1 июня 2023 года </a:t>
            </a:r>
            <a:r>
              <a:rPr lang="ru-RU" sz="1500" dirty="0">
                <a:solidFill>
                  <a:srgbClr val="002060"/>
                </a:solidFill>
              </a:rPr>
              <a:t>запрещается розничная торговля устройствами для потребления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500" dirty="0">
                <a:solidFill>
                  <a:srgbClr val="002060"/>
                </a:solidFill>
              </a:rPr>
              <a:t> продукции следующими способами: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b="1" dirty="0" smtClean="0">
                <a:solidFill>
                  <a:srgbClr val="FF0000"/>
                </a:solidFill>
              </a:rPr>
              <a:t>1. на </a:t>
            </a:r>
            <a:r>
              <a:rPr lang="ru-RU" sz="1500" b="1" dirty="0">
                <a:solidFill>
                  <a:srgbClr val="FF0000"/>
                </a:solidFill>
              </a:rPr>
              <a:t>ярмарках;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2. на </a:t>
            </a:r>
            <a:r>
              <a:rPr lang="ru-RU" sz="1500" b="1" dirty="0">
                <a:solidFill>
                  <a:srgbClr val="FF0000"/>
                </a:solidFill>
              </a:rPr>
              <a:t>выставках;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3. путем </a:t>
            </a:r>
            <a:r>
              <a:rPr lang="ru-RU" sz="1500" b="1" dirty="0">
                <a:solidFill>
                  <a:srgbClr val="FF0000"/>
                </a:solidFill>
              </a:rPr>
              <a:t>развозной и разносной торговли;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4. дистанционным </a:t>
            </a:r>
            <a:r>
              <a:rPr lang="ru-RU" sz="1500" b="1" dirty="0">
                <a:solidFill>
                  <a:srgbClr val="FF0000"/>
                </a:solidFill>
              </a:rPr>
              <a:t>способом продажи;</a:t>
            </a:r>
          </a:p>
          <a:p>
            <a:r>
              <a:rPr lang="ru-RU" sz="1500" b="1" dirty="0" smtClean="0">
                <a:solidFill>
                  <a:srgbClr val="FF0000"/>
                </a:solidFill>
              </a:rPr>
              <a:t>5. с </a:t>
            </a:r>
            <a:r>
              <a:rPr lang="ru-RU" sz="1500" b="1" dirty="0">
                <a:solidFill>
                  <a:srgbClr val="FF0000"/>
                </a:solidFill>
              </a:rPr>
              <a:t>использованием автоматов.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dirty="0" smtClean="0">
                <a:solidFill>
                  <a:srgbClr val="002060"/>
                </a:solidFill>
              </a:rPr>
              <a:t>* Также </a:t>
            </a:r>
            <a:r>
              <a:rPr lang="ru-RU" sz="1500" dirty="0">
                <a:solidFill>
                  <a:srgbClr val="002060"/>
                </a:solidFill>
              </a:rPr>
              <a:t>запрещается розничная торговля устройствами для потребления </a:t>
            </a:r>
            <a:r>
              <a:rPr lang="ru-RU" sz="1500" dirty="0" err="1">
                <a:solidFill>
                  <a:srgbClr val="002060"/>
                </a:solidFill>
              </a:rPr>
              <a:t>никотинсодержащей</a:t>
            </a:r>
            <a:r>
              <a:rPr lang="ru-RU" sz="1500" dirty="0">
                <a:solidFill>
                  <a:srgbClr val="002060"/>
                </a:solidFill>
              </a:rPr>
              <a:t> продукции с ее выкладкой и демонстрацией в торговом объекте.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70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96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Разъяснение понятий и требований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844" y="2000240"/>
            <a:ext cx="4326632" cy="47252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b="1" dirty="0" smtClean="0"/>
              <a:t>Обязанности управляющей компании:</a:t>
            </a:r>
          </a:p>
          <a:p>
            <a:pPr marL="109728" indent="0" algn="just">
              <a:buNone/>
            </a:pPr>
            <a:r>
              <a:rPr lang="ru-RU" sz="1100" dirty="0"/>
              <a:t>1. Оборудование торговых мест в соответствии со схемой их размещения, административно-хозяйственных помещений и мест общего пользования;</a:t>
            </a:r>
          </a:p>
          <a:p>
            <a:pPr marL="109728" indent="0" algn="just">
              <a:buNone/>
            </a:pPr>
            <a:r>
              <a:rPr lang="ru-RU" sz="1100" dirty="0"/>
              <a:t>2. Организация обособленных от торговых мест стоянок для автотранспортных средств лиц, с которыми заключены договоры о предоставлении торговых мест, продавцов и покупателей;</a:t>
            </a:r>
          </a:p>
          <a:p>
            <a:pPr marL="109728" indent="0" algn="just">
              <a:buNone/>
            </a:pPr>
            <a:r>
              <a:rPr lang="ru-RU" sz="1100" dirty="0"/>
              <a:t>3. Оборудование места для размещения средств пожаротушения и оповещения граждан о случаях возникновения аварийных или чрезвычайных ситуаций;</a:t>
            </a:r>
          </a:p>
          <a:p>
            <a:pPr marL="109728" indent="0" algn="just">
              <a:buNone/>
            </a:pPr>
            <a:r>
              <a:rPr lang="ru-RU" sz="1100" dirty="0"/>
              <a:t>4. Размещение при входе на рынок вывески, оформленной на русском языке (при необходимости - на других языках народов РФ), с указанием типа рынка, его наименования, режима его работы, наименования управляющей рынком компании;</a:t>
            </a:r>
          </a:p>
          <a:p>
            <a:pPr marL="109728" indent="0" algn="just">
              <a:buNone/>
            </a:pPr>
            <a:r>
              <a:rPr lang="ru-RU" sz="1100" dirty="0"/>
              <a:t>5. Размещение и оборудование лаборатории ветеринарно-санитарной экспертизы - в случае осуществления деятельности по продаже пищевых продуктов животного и (или) растительного происхождения;</a:t>
            </a:r>
          </a:p>
          <a:p>
            <a:pPr marL="109728" indent="0" algn="just">
              <a:buNone/>
            </a:pPr>
            <a:r>
              <a:rPr lang="ru-RU" sz="1100" dirty="0"/>
              <a:t>6. Оборудование доступного для обозрения места, на котором должны быть размещены необходимые информация и сведения</a:t>
            </a:r>
            <a:r>
              <a:rPr lang="ru-RU" sz="1100" dirty="0" smtClean="0"/>
              <a:t>;</a:t>
            </a:r>
          </a:p>
          <a:p>
            <a:pPr marL="109728" indent="0" algn="just">
              <a:buNone/>
            </a:pPr>
            <a:r>
              <a:rPr lang="ru-RU" sz="1100" dirty="0" smtClean="0"/>
              <a:t>7. Ведение реестра продавцов;</a:t>
            </a:r>
          </a:p>
          <a:p>
            <a:pPr marL="109728" indent="0" algn="just">
              <a:buNone/>
            </a:pPr>
            <a:r>
              <a:rPr lang="ru-RU" sz="1100" dirty="0"/>
              <a:t>8</a:t>
            </a:r>
            <a:r>
              <a:rPr lang="ru-RU" sz="1100" dirty="0" smtClean="0"/>
              <a:t>. Применение </a:t>
            </a:r>
            <a:r>
              <a:rPr lang="ru-RU" sz="1100" dirty="0"/>
              <a:t>ККТ п</a:t>
            </a:r>
            <a:r>
              <a:rPr lang="ru-RU" sz="1100" dirty="0" smtClean="0"/>
              <a:t>ри </a:t>
            </a:r>
            <a:r>
              <a:rPr lang="ru-RU" sz="1100" dirty="0"/>
              <a:t>оплате аренды </a:t>
            </a:r>
            <a:r>
              <a:rPr lang="ru-RU" sz="1100" dirty="0" smtClean="0"/>
              <a:t>места и выдача чека арендатору.</a:t>
            </a:r>
            <a:endParaRPr lang="ru-RU" sz="11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316288" cy="4343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b="1" dirty="0"/>
              <a:t>Обязанности </a:t>
            </a:r>
            <a:r>
              <a:rPr lang="ru-RU" sz="1600" b="1" dirty="0" smtClean="0"/>
              <a:t>торгующего:</a:t>
            </a:r>
            <a:endParaRPr lang="ru-RU" sz="1600" b="1" dirty="0"/>
          </a:p>
          <a:p>
            <a:pPr marL="109728" indent="0" algn="just">
              <a:buNone/>
            </a:pPr>
            <a:r>
              <a:rPr lang="ru-RU" sz="1100" dirty="0"/>
              <a:t>1. осуществлять расчеты с покупателями за товары, работы и услуги с применением </a:t>
            </a:r>
            <a:r>
              <a:rPr lang="ru-RU" sz="1100" dirty="0" smtClean="0"/>
              <a:t>ККТ в </a:t>
            </a:r>
            <a:r>
              <a:rPr lang="ru-RU" sz="1100" dirty="0"/>
              <a:t>случаях, предусмотренных законодательством Российской Федерации;</a:t>
            </a:r>
          </a:p>
          <a:p>
            <a:pPr marL="109728" indent="0" algn="just">
              <a:buNone/>
            </a:pPr>
            <a:r>
              <a:rPr lang="ru-RU" sz="1100" dirty="0"/>
              <a:t>2. иметь в наличии на торговых местах документы, подтверждающие соответствие товаров установленным требованиям ;</a:t>
            </a:r>
          </a:p>
          <a:p>
            <a:pPr marL="109728" indent="0" algn="just">
              <a:buNone/>
            </a:pPr>
            <a:r>
              <a:rPr lang="ru-RU" sz="1100" dirty="0"/>
              <a:t>3. иметь и содержать в исправном состоянии средства измерения, своевременно и в установленном порядке проводить их метрологическую поверку;</a:t>
            </a:r>
          </a:p>
          <a:p>
            <a:pPr marL="109728" indent="0" algn="just">
              <a:buNone/>
            </a:pPr>
            <a:r>
              <a:rPr lang="ru-RU" sz="1100" dirty="0"/>
              <a:t>4. доводить до сведения покупателей достоверную информацию о товарах и их изготовителях, обеспечивающую возможность правильного выбора товаров;</a:t>
            </a:r>
          </a:p>
          <a:p>
            <a:pPr marL="109728" indent="0" algn="just">
              <a:buNone/>
            </a:pPr>
            <a:r>
              <a:rPr lang="ru-RU" sz="1100" dirty="0"/>
              <a:t>5. обеспечить наличие ценников на реализуемые товары с указанием наименования товара, его сорта, цены за вес или единицу товара, подписи материально ответственного лица или печати организации, даты оформления ценника;</a:t>
            </a:r>
          </a:p>
          <a:p>
            <a:pPr marL="109728" indent="0" algn="just">
              <a:buNone/>
            </a:pPr>
            <a:r>
              <a:rPr lang="ru-RU" sz="1100" dirty="0"/>
              <a:t>6. обеспечить размещение на каждом торговом месте вывески с указанием наименования участника ярмарки (юридического лица, индивидуального предпринимателя), места его нахождения (адреса), контактного телефона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784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Розничный рынок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- </a:t>
            </a:r>
            <a:r>
              <a:rPr lang="ru-RU" sz="1400" dirty="0">
                <a:solidFill>
                  <a:prstClr val="black"/>
                </a:solidFill>
              </a:rPr>
              <a:t>имущественный комплекс, предназначенный для осуществления деятельности по продаже товаров (выполнению работ, оказанию услуг) на основе свободно определяемых непосредственно при заключении договоров розничной купли-продажи и договоров бытового подряда цен и имеющий в своем составе торговые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3586896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1415</Words>
  <Application>Microsoft Office PowerPoint</Application>
  <PresentationFormat>Экран (4:3)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Комитет по развитию малого, среднего бизнеса                                          и потребительского рынка Ленинградской области</vt:lpstr>
      <vt:lpstr>Правила применения контрольно-кассовой техники на розничных рынках Ленинградской области</vt:lpstr>
      <vt:lpstr>На розничных рынках могут  торговать:</vt:lpstr>
      <vt:lpstr>Налогоплательщик ОБЯЗАН применять ККТ,             если он продает следующую продукцию</vt:lpstr>
      <vt:lpstr>Налогоплательщик НЕ ОБЯЗАН применять ККТ при осуществлении следующих видов деятельности и оказании услуг</vt:lpstr>
      <vt:lpstr>Налогоплательщик НЕ ОБЯЗАН применять ККТ             при осуществлении следующих видов              деятельности и оказании услуг:</vt:lpstr>
      <vt:lpstr>Перечень товаров и услуг, ЗАПРЕЩЕННЫХ                 к реализации на розничном рынке: (ГОСТ Р 56246-2014 Услуги торговли. Услуги розничных рынков. Общие требования)</vt:lpstr>
      <vt:lpstr>Новые правила продажи вейпов: (Федеральный закон от 28.04.2023 № 178-ФЗ)</vt:lpstr>
      <vt:lpstr>Разъяснение понятий и требований </vt:lpstr>
      <vt:lpstr>Нормативно-правовая база касающаяся деятельности розничных рынков:</vt:lpstr>
      <vt:lpstr>Дополнительная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применения контрольно-кассовой техники на розничных рынках Ленинградской области</dc:title>
  <dc:creator>Юлия Андреевна Продан</dc:creator>
  <cp:lastModifiedBy>Юлия Андреевна Продан</cp:lastModifiedBy>
  <cp:revision>4</cp:revision>
  <dcterms:created xsi:type="dcterms:W3CDTF">2023-06-05T07:59:07Z</dcterms:created>
  <dcterms:modified xsi:type="dcterms:W3CDTF">2023-09-14T06:08:01Z</dcterms:modified>
</cp:coreProperties>
</file>