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17"/>
  </p:notesMasterIdLst>
  <p:handoutMasterIdLst>
    <p:handoutMasterId r:id="rId18"/>
  </p:handoutMasterIdLst>
  <p:sldIdLst>
    <p:sldId id="406" r:id="rId5"/>
    <p:sldId id="521" r:id="rId6"/>
    <p:sldId id="515" r:id="rId7"/>
    <p:sldId id="530" r:id="rId8"/>
    <p:sldId id="514" r:id="rId9"/>
    <p:sldId id="525" r:id="rId10"/>
    <p:sldId id="523" r:id="rId11"/>
    <p:sldId id="529" r:id="rId12"/>
    <p:sldId id="524" r:id="rId13"/>
    <p:sldId id="526" r:id="rId14"/>
    <p:sldId id="527" r:id="rId15"/>
    <p:sldId id="528" r:id="rId16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738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89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235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83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8E2416"/>
    <a:srgbClr val="C00000"/>
    <a:srgbClr val="D8EFF4"/>
    <a:srgbClr val="F5F1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6" autoAdjust="0"/>
    <p:restoredTop sz="93593" autoAdjust="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291444867684592E-2"/>
          <c:y val="3.0493040455822362E-2"/>
          <c:w val="0.62104732529486151"/>
          <c:h val="0.823968765375275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'Рост доли закупок у СМП_750-р'!$A$6</c:f>
              <c:strCache>
                <c:ptCount val="1"/>
                <c:pt idx="0">
                  <c:v>Обязательный объем закупок у СМП, СОНКО (44-ФЗ)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25376946462241E-3"/>
                  <c:y val="-2.7777865951402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212423089923337E-3"/>
                  <c:y val="-3.9556517529798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75886660484238E-3"/>
                  <c:y val="-3.9556517529798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474256054847305E-3"/>
                  <c:y val="-2.525850302347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E04E3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'Рост доли закупок у СМП_750-р'!$B$4:$F$4</c:f>
              <c:strCache>
                <c:ptCount val="5"/>
                <c:pt idx="0">
                  <c:v>2017</c:v>
                </c:pt>
                <c:pt idx="1">
                  <c:v>2018-2019 </c:v>
                </c:pt>
                <c:pt idx="2">
                  <c:v>2019-2021</c:v>
                </c:pt>
                <c:pt idx="3">
                  <c:v>2022-2023</c:v>
                </c:pt>
                <c:pt idx="4">
                  <c:v>c 2024</c:v>
                </c:pt>
              </c:strCache>
            </c:strRef>
          </c:cat>
          <c:val>
            <c:numRef>
              <c:f>'Рост доли закупок у СМП_750-р'!$B$6:$F$6</c:f>
              <c:numCache>
                <c:formatCode>0%</c:formatCode>
                <c:ptCount val="5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0.25</c:v>
                </c:pt>
                <c:pt idx="4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'Рост доли закупок у СМП_750-р'!$A$5</c:f>
              <c:strCache>
                <c:ptCount val="1"/>
                <c:pt idx="0">
                  <c:v>Рекомендованный объем закупок у СМП (710-р )
</c:v>
                </c:pt>
              </c:strCache>
            </c:strRef>
          </c:tx>
          <c:spPr>
            <a:solidFill>
              <a:srgbClr val="E04E39"/>
            </a:solidFill>
          </c:spPr>
          <c:invertIfNegative val="0"/>
          <c:dLbls>
            <c:dLbl>
              <c:idx val="0"/>
              <c:layout>
                <c:manualLayout>
                  <c:x val="1.2960712839206157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28244300680107E-2"/>
                  <c:y val="-3.070710397257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67971402281623E-2"/>
                  <c:y val="-3.7036956211214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17409407583874E-2"/>
                  <c:y val="-1.5047336010284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06003743430963E-2"/>
                  <c:y val="-5.039122637167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'Рост доли закупок у СМП_750-р'!$B$4:$F$4</c:f>
              <c:strCache>
                <c:ptCount val="5"/>
                <c:pt idx="0">
                  <c:v>2017</c:v>
                </c:pt>
                <c:pt idx="1">
                  <c:v>2018-2019 </c:v>
                </c:pt>
                <c:pt idx="2">
                  <c:v>2019-2021</c:v>
                </c:pt>
                <c:pt idx="3">
                  <c:v>2022-2023</c:v>
                </c:pt>
                <c:pt idx="4">
                  <c:v>c 2024</c:v>
                </c:pt>
              </c:strCache>
            </c:strRef>
          </c:cat>
          <c:val>
            <c:numRef>
              <c:f>'Рост доли закупок у СМП_750-р'!$B$5:$F$5</c:f>
              <c:numCache>
                <c:formatCode>0%</c:formatCode>
                <c:ptCount val="5"/>
                <c:pt idx="0">
                  <c:v>0.25</c:v>
                </c:pt>
                <c:pt idx="1">
                  <c:v>0.3</c:v>
                </c:pt>
                <c:pt idx="2">
                  <c:v>0.35</c:v>
                </c:pt>
                <c:pt idx="3">
                  <c:v>0.4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516736"/>
        <c:axId val="114775104"/>
        <c:axId val="0"/>
      </c:bar3DChart>
      <c:catAx>
        <c:axId val="166516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8E241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14775104"/>
        <c:crosses val="autoZero"/>
        <c:auto val="1"/>
        <c:lblAlgn val="ctr"/>
        <c:lblOffset val="100"/>
        <c:noMultiLvlLbl val="0"/>
      </c:catAx>
      <c:valAx>
        <c:axId val="114775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651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97127484183483"/>
          <c:y val="0.26659894932309108"/>
          <c:w val="0.30489021673544558"/>
          <c:h val="0.43152824289364672"/>
        </c:manualLayout>
      </c:layout>
      <c:overlay val="0"/>
      <c:txPr>
        <a:bodyPr/>
        <a:lstStyle/>
        <a:p>
          <a:pPr>
            <a:defRPr sz="1800" b="1">
              <a:solidFill>
                <a:srgbClr val="8E2416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631334685639304E-2"/>
          <c:y val="0.18168653845964089"/>
          <c:w val="0.89597846309670603"/>
          <c:h val="0.62001688025184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контрактов с субъектами малого предпринимательства в общей стоимости контрактов, %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530540548310998E-2"/>
                  <c:y val="-9.9083872079133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681982042418874E-3"/>
                  <c:y val="-9.9083872079132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49369376276442E-2"/>
                  <c:y val="-1.001542899727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245838085184226E-3"/>
                  <c:y val="-1.1890064649495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058558601727761E-3"/>
                  <c:y val="-5.9450323247479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9681982042418874E-3"/>
                  <c:y val="-1.387174209107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530540548310998E-2"/>
                  <c:y val="-9.9083872079132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4058558601727761E-3"/>
                  <c:y val="-9.9083872079132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9681982042417001E-3"/>
                  <c:y val="-9.9083872079132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2014 год группа А</c:v>
                </c:pt>
                <c:pt idx="1">
                  <c:v>2015 год группа С</c:v>
                </c:pt>
                <c:pt idx="2">
                  <c:v>2016 год группа В</c:v>
                </c:pt>
                <c:pt idx="3">
                  <c:v>2017 год группа С</c:v>
                </c:pt>
                <c:pt idx="4">
                  <c:v>2018 год группа А</c:v>
                </c:pt>
                <c:pt idx="5">
                  <c:v>2019 год группа В</c:v>
                </c:pt>
                <c:pt idx="6">
                  <c:v>2020 год группа В</c:v>
                </c:pt>
                <c:pt idx="7">
                  <c:v>2021 год группа В</c:v>
                </c:pt>
                <c:pt idx="8">
                  <c:v>2022 год группа В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0.13</c:v>
                </c:pt>
                <c:pt idx="1">
                  <c:v>0.08</c:v>
                </c:pt>
                <c:pt idx="2">
                  <c:v>0.27</c:v>
                </c:pt>
                <c:pt idx="3">
                  <c:v>0.22</c:v>
                </c:pt>
                <c:pt idx="4">
                  <c:v>0.76</c:v>
                </c:pt>
                <c:pt idx="5">
                  <c:v>0.61</c:v>
                </c:pt>
                <c:pt idx="6">
                  <c:v>0.63</c:v>
                </c:pt>
                <c:pt idx="7">
                  <c:v>0.77</c:v>
                </c:pt>
                <c:pt idx="8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872320"/>
        <c:axId val="127316480"/>
        <c:axId val="0"/>
      </c:bar3DChart>
      <c:catAx>
        <c:axId val="50872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rgbClr val="8E241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7316480"/>
        <c:crosses val="autoZero"/>
        <c:auto val="1"/>
        <c:lblAlgn val="ctr"/>
        <c:lblOffset val="100"/>
        <c:noMultiLvlLbl val="0"/>
      </c:catAx>
      <c:valAx>
        <c:axId val="127316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8723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8E241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2350141989933466E-2"/>
          <c:y val="0.85859220278405746"/>
          <c:w val="0.9306876860667862"/>
          <c:h val="0.12245353079149369"/>
        </c:manualLayout>
      </c:layout>
      <c:overlay val="0"/>
      <c:txPr>
        <a:bodyPr/>
        <a:lstStyle/>
        <a:p>
          <a:pPr>
            <a:defRPr>
              <a:solidFill>
                <a:srgbClr val="8E2416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0.48548</cdr:x>
      <cdr:y>0.91452</cdr:y>
    </cdr:from>
    <cdr:to>
      <cdr:x>0.58381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916143" y="4662431"/>
          <a:ext cx="1198309" cy="43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>
          <a:spAutoFit/>
        </a:bodyPr>
        <a:lstStyle xmlns:a="http://schemas.openxmlformats.org/drawingml/2006/main"/>
        <a:p xmlns:a="http://schemas.openxmlformats.org/drawingml/2006/main">
          <a:r>
            <a:rPr lang="ru-RU" dirty="0" smtClean="0"/>
            <a:t>  </a:t>
          </a:r>
        </a:p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28586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6" y="4715714"/>
            <a:ext cx="5438775" cy="4466511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47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9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4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91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738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89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3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8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081" y="1261102"/>
            <a:ext cx="11628914" cy="2682734"/>
          </a:xfrm>
          <a:prstGeom prst="rect">
            <a:avLst/>
          </a:prstGeom>
        </p:spPr>
        <p:txBody>
          <a:bodyPr lIns="107099" tIns="53550" rIns="107099" bIns="53550" anchor="b"/>
          <a:lstStyle>
            <a:lvl1pPr algn="ctr">
              <a:defRPr sz="7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136" y="4047292"/>
            <a:ext cx="10260807" cy="1860433"/>
          </a:xfrm>
          <a:prstGeom prst="rect">
            <a:avLst/>
          </a:prstGeom>
        </p:spPr>
        <p:txBody>
          <a:bodyPr lIns="107099" tIns="53550" rIns="107099" bIns="53550"/>
          <a:lstStyle>
            <a:lvl1pPr marL="0" indent="0" algn="ctr">
              <a:buNone/>
              <a:defRPr sz="3000"/>
            </a:lvl1pPr>
            <a:lvl2pPr marL="590281" indent="0" algn="ctr">
              <a:buNone/>
              <a:defRPr sz="2600"/>
            </a:lvl2pPr>
            <a:lvl3pPr marL="1180562" indent="0" algn="ctr">
              <a:buNone/>
              <a:defRPr sz="2300"/>
            </a:lvl3pPr>
            <a:lvl4pPr marL="1770843" indent="0" algn="ctr">
              <a:buNone/>
              <a:defRPr sz="2100"/>
            </a:lvl4pPr>
            <a:lvl5pPr marL="2361125" indent="0" algn="ctr">
              <a:buNone/>
              <a:defRPr sz="2100"/>
            </a:lvl5pPr>
            <a:lvl6pPr marL="2951406" indent="0" algn="ctr">
              <a:buNone/>
              <a:defRPr sz="2100"/>
            </a:lvl6pPr>
            <a:lvl7pPr marL="3541686" indent="0" algn="ctr">
              <a:buNone/>
              <a:defRPr sz="2100"/>
            </a:lvl7pPr>
            <a:lvl8pPr marL="4131966" indent="0" algn="ctr">
              <a:buNone/>
              <a:defRPr sz="2100"/>
            </a:lvl8pPr>
            <a:lvl9pPr marL="4722247" indent="0" algn="ctr"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0574" y="7142069"/>
            <a:ext cx="3078242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fld id="{0BE7696A-CA60-4635-9982-BF568739B2D6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1859" y="7142069"/>
            <a:ext cx="4617363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2259" y="7142069"/>
            <a:ext cx="3078242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8702" y="355966"/>
            <a:ext cx="1636404" cy="375531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1071136" y="365709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 sz="1900"/>
          </a:p>
        </p:txBody>
      </p:sp>
    </p:spTree>
    <p:extLst>
      <p:ext uri="{BB962C8B-B14F-4D97-AF65-F5344CB8AC3E}">
        <p14:creationId xmlns:p14="http://schemas.microsoft.com/office/powerpoint/2010/main" val="42001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EF2-CF6A-4ED8-A327-CEBDFCA61F11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7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5046-8973-4405-9A85-0AB74B3B4A6B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475E-AE93-4F3D-B506-D8D9D43D9A9E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F9-561A-4F84-B974-31D396BC367C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5B25-4B1C-494B-9D83-BEABA53EA46B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86F2-B495-4FC4-A487-394347047C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1FCA-ED89-46B7-AA5A-E426760C307D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3802-EE77-48A6-A7ED-A02257B97056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1A87-1168-4184-8856-0B5794A0D07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7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009-C875-40CB-9A54-47CFCA11FE5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6C0E5-8E7C-442C-AEE0-ED5451477FBF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76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63AE-AFE2-4A4A-B258-C2FEB6A7E81F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6438-F8B5-4FA3-A687-3E835D7C9367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BEAB-6829-44FB-B4EC-C658469D6338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51FE-DFE4-49F4-92A6-3B0030028FA8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D54D-65B7-42DD-806B-C61E41A7B786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5213-3983-40FF-AD82-BDFF0956DB7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3B2C-8603-4126-8FB2-67A046F590B8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5D8-8A96-4773-AA82-489B71D07124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E2CA-2070-4E77-8F59-9F79185BFFD6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7EF7-1F86-4255-A0A9-5DF95F9B80E4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667E-D0F5-49EC-B3B9-606635E45D17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7FA6-8C02-4A6C-8DBB-460620C8AD97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5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4557-CE68-4877-A522-F20B007C260F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4E6C-6280-41B6-8BAD-43805B746EB8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7A47-19B8-47B3-BE09-93270310440C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CFF-1340-4C42-A3B4-5127243E6DAC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734F-BADC-4EF8-AC9D-8C93A4A633FB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D775-CEE4-4BCD-877C-05469DE7BBF4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0293-2C48-4AA8-AA47-68BB79D4BD81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81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F249-B96A-49B4-8B4C-1141D58CB8DB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23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4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9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4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9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61" indent="-342561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216" indent="-285467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70" indent="-22837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617" indent="-22837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63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111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85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60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356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3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4"/>
            <a:ext cx="2121357" cy="410259"/>
          </a:xfrm>
          <a:prstGeom prst="rect">
            <a:avLst/>
          </a:prstGeom>
        </p:spPr>
        <p:txBody>
          <a:bodyPr vert="horz" lIns="120668" tIns="60333" rIns="120668" bIns="6033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1FF3D2C6-6E4E-4F0E-BA21-E234D17A07B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5" tIns="67039" rIns="134075" bIns="670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ftr="0" dt="0"/>
  <p:txStyles>
    <p:titleStyle>
      <a:lvl1pPr algn="l" defTabSz="60333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3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3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8" indent="-251388" algn="l" defTabSz="60333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3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3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339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673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010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345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3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71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005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339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72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00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343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67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1"/>
            <a:ext cx="2121357" cy="410259"/>
          </a:xfrm>
          <a:prstGeom prst="rect">
            <a:avLst/>
          </a:prstGeom>
        </p:spPr>
        <p:txBody>
          <a:bodyPr vert="horz" lIns="120686" tIns="60343" rIns="120686" bIns="6034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16958C6D-276B-4EE7-B9E1-F96DC004311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4" tIns="67049" rIns="134094" bIns="670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ftr="0" dt="0"/>
  <p:txStyles>
    <p:titleStyle>
      <a:lvl1pPr algn="l" defTabSz="60342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29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2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8" indent="-251428" algn="l" defTabSz="603429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29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2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853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281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709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137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29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5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8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11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8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56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94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42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29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2999"/>
            <a:ext cx="2121357" cy="410259"/>
          </a:xfrm>
          <a:prstGeom prst="rect">
            <a:avLst/>
          </a:prstGeom>
        </p:spPr>
        <p:txBody>
          <a:bodyPr vert="horz" lIns="120737" tIns="60368" rIns="120737" bIns="6036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2B035ED4-06D4-4373-B52A-EA1BAF7FA798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7" rIns="134151" bIns="670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ftr="0" dt="0"/>
  <p:txStyles>
    <p:titleStyle>
      <a:lvl1pPr algn="l" defTabSz="60368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8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8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37" indent="-251537" algn="l" defTabSz="60368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88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8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79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967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654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341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8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75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6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74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436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123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81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49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7200577" y="-160638"/>
            <a:ext cx="7610706" cy="6360465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25644" y="5244453"/>
            <a:ext cx="4923072" cy="6180088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11967367" y="6298041"/>
            <a:ext cx="2782217" cy="2521239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8208690" y="-870081"/>
            <a:ext cx="2084371" cy="18893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06367" y="320105"/>
            <a:ext cx="3545799" cy="699077"/>
          </a:xfrm>
          <a:prstGeom prst="rect">
            <a:avLst/>
          </a:prstGeom>
          <a:noFill/>
        </p:spPr>
        <p:txBody>
          <a:bodyPr wrap="square" lIns="107099" tIns="53550" rIns="107099" bIns="53550" rtlCol="0">
            <a:spAutoFit/>
          </a:bodyPr>
          <a:lstStyle/>
          <a:p>
            <a:pPr defTabSz="53549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ПРАВИТЕЛЬСТВО </a:t>
            </a:r>
          </a:p>
          <a:p>
            <a:pPr defTabSz="53549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ЛЕНИНГРАДСКОЙ 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8230" y="5149006"/>
            <a:ext cx="9697747" cy="192795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8230" y="5317946"/>
            <a:ext cx="9214086" cy="1662995"/>
          </a:xfrm>
          <a:prstGeom prst="rect">
            <a:avLst/>
          </a:prstGeom>
        </p:spPr>
        <p:txBody>
          <a:bodyPr wrap="square" lIns="107099" tIns="53550" rIns="107099" bIns="53550">
            <a:spAutoFit/>
          </a:bodyPr>
          <a:lstStyle/>
          <a:p>
            <a:pPr>
              <a:defRPr/>
            </a:pPr>
            <a:r>
              <a:rPr lang="ru-RU" sz="2400" b="1" spc="176" dirty="0">
                <a:solidFill>
                  <a:schemeClr val="bg1"/>
                </a:solidFill>
              </a:rPr>
              <a:t>СВЕТЛАНА ИВАНОВНА НЕРУШАЙ</a:t>
            </a:r>
            <a:endParaRPr lang="en-US" sz="2400" b="1" spc="176" dirty="0">
              <a:solidFill>
                <a:schemeClr val="bg1"/>
              </a:solidFill>
            </a:endParaRPr>
          </a:p>
          <a:p>
            <a:pPr lvl="0">
              <a:lnSpc>
                <a:spcPct val="107000"/>
              </a:lnSpc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председатель комитета по развитию малого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7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среднего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бизнеса и потребительского рынка Ленинградской области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114114" y="1404591"/>
            <a:ext cx="10769767" cy="3600400"/>
          </a:xfrm>
          <a:prstGeom prst="rect">
            <a:avLst/>
          </a:prstGeom>
        </p:spPr>
        <p:txBody>
          <a:bodyPr vert="horz" lIns="107099" tIns="53550" rIns="107099" bIns="53550" rtlCol="0" anchor="b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535499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 расширении </a:t>
            </a:r>
            <a:r>
              <a:rPr lang="ru-RU" sz="3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доступа субъектов малого предпринимательства</a:t>
            </a:r>
            <a:br>
              <a:rPr lang="ru-RU" sz="3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</a:br>
            <a:r>
              <a:rPr lang="ru-RU" sz="3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к государственным и муниципальным закупкам</a:t>
            </a:r>
          </a:p>
        </p:txBody>
      </p:sp>
      <p:pic>
        <p:nvPicPr>
          <p:cNvPr id="22" name="Picture 4" descr="D:\иконки\герб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14" y="592577"/>
            <a:ext cx="733190" cy="85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4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296683" y="5560244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26025" y="713242"/>
            <a:ext cx="129308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Программа развития поставщиков</a:t>
            </a:r>
            <a:endParaRPr lang="ru-RU" sz="3200" spc="-15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050" y="50507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63874" y="1470306"/>
            <a:ext cx="11449272" cy="4801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 2022 </a:t>
            </a:r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года - статья 16.1 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209-ФЗ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368929" y="5050732"/>
            <a:ext cx="2664296" cy="204249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17" name="Стрелка: вправо 9">
            <a:extLst>
              <a:ext uri="{FF2B5EF4-FFF2-40B4-BE49-F238E27FC236}">
                <a16:creationId xmlns:a16="http://schemas.microsoft.com/office/drawing/2014/main" xmlns="" id="{CAE2D536-D797-4082-8A33-E38671760BB1}"/>
              </a:ext>
            </a:extLst>
          </p:cNvPr>
          <p:cNvSpPr/>
          <p:nvPr/>
        </p:nvSpPr>
        <p:spPr>
          <a:xfrm>
            <a:off x="1926983" y="2371846"/>
            <a:ext cx="955098" cy="60320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1089" y="248878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E2416"/>
                </a:solidFill>
              </a:rPr>
              <a:t>Удовлетворение специфических нужд заказчиков</a:t>
            </a:r>
            <a:endParaRPr lang="ru-RU" b="1" dirty="0">
              <a:solidFill>
                <a:srgbClr val="8E2416"/>
              </a:solidFill>
            </a:endParaRPr>
          </a:p>
        </p:txBody>
      </p:sp>
      <p:sp>
        <p:nvSpPr>
          <p:cNvPr id="18" name="Стрелка: вправо 9">
            <a:extLst>
              <a:ext uri="{FF2B5EF4-FFF2-40B4-BE49-F238E27FC236}">
                <a16:creationId xmlns:a16="http://schemas.microsoft.com/office/drawing/2014/main" xmlns="" id="{CAE2D536-D797-4082-8A33-E38671760BB1}"/>
              </a:ext>
            </a:extLst>
          </p:cNvPr>
          <p:cNvSpPr/>
          <p:nvPr/>
        </p:nvSpPr>
        <p:spPr>
          <a:xfrm>
            <a:off x="1943175" y="3135964"/>
            <a:ext cx="955098" cy="60320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7281" y="3252900"/>
            <a:ext cx="9991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E2416"/>
                </a:solidFill>
              </a:rPr>
              <a:t>Выполнение обязательного требования по объему закупок у СМП – 25%</a:t>
            </a:r>
            <a:endParaRPr lang="ru-RU" b="1" dirty="0">
              <a:solidFill>
                <a:srgbClr val="8E2416"/>
              </a:solidFill>
            </a:endParaRPr>
          </a:p>
        </p:txBody>
      </p:sp>
      <p:sp>
        <p:nvSpPr>
          <p:cNvPr id="21" name="Стрелка: вправо 9">
            <a:extLst>
              <a:ext uri="{FF2B5EF4-FFF2-40B4-BE49-F238E27FC236}">
                <a16:creationId xmlns:a16="http://schemas.microsoft.com/office/drawing/2014/main" xmlns="" id="{CAE2D536-D797-4082-8A33-E38671760BB1}"/>
              </a:ext>
            </a:extLst>
          </p:cNvPr>
          <p:cNvSpPr/>
          <p:nvPr/>
        </p:nvSpPr>
        <p:spPr>
          <a:xfrm>
            <a:off x="1944167" y="3886614"/>
            <a:ext cx="955098" cy="60320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8273" y="4003550"/>
            <a:ext cx="919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E2416"/>
                </a:solidFill>
              </a:rPr>
              <a:t>«Выращивание» квалифицированных поставщиков под собственные нужды</a:t>
            </a:r>
            <a:endParaRPr lang="ru-RU" b="1" dirty="0">
              <a:solidFill>
                <a:srgbClr val="8E2416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109" y="6652354"/>
            <a:ext cx="11449272" cy="3693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Новация: возможность заключения офсетных контрактов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088009" y="5572711"/>
            <a:ext cx="9865096" cy="523220"/>
          </a:xfrm>
          <a:prstGeom prst="rect">
            <a:avLst/>
          </a:prstGeom>
          <a:ln w="38100" cmpd="sng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rgbClr val="8E2416"/>
                </a:solidFill>
              </a:rPr>
              <a:t>Система поддержки МСП на всех уровнях</a:t>
            </a:r>
            <a:endParaRPr lang="ru-RU" sz="2800" dirty="0">
              <a:solidFill>
                <a:srgbClr val="8E241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5653" y="4771138"/>
            <a:ext cx="129308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0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Индивидуальные карты развития СМП</a:t>
            </a:r>
            <a:endParaRPr lang="ru-RU" sz="3000" spc="-15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6697017" y="5278969"/>
            <a:ext cx="575568" cy="281275"/>
          </a:xfrm>
          <a:prstGeom prst="downArrow">
            <a:avLst/>
          </a:prstGeom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593065" y="5725070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23485" y="1041207"/>
            <a:ext cx="5420074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Задачи и рекомендации</a:t>
            </a:r>
            <a:endParaRPr lang="ru-RU" sz="3200" spc="-150" dirty="0">
              <a:solidFill>
                <a:srgbClr val="C00000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383" y="5930159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9747" y="1908065"/>
            <a:ext cx="12805420" cy="446276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8E2416"/>
                </a:solidFill>
              </a:rPr>
              <a:t>ГРБС – увеличение доли закупок у СМП по количеству заключенных контрактов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ru-RU" sz="1500" dirty="0" smtClean="0">
              <a:solidFill>
                <a:srgbClr val="8E2416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8E2416"/>
                </a:solidFill>
              </a:rPr>
              <a:t>ОМСУ – осуществление закупок малого объема преимущественно посредством Электронного магазина Ленинградской области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ru-RU" sz="1500" dirty="0" smtClean="0">
              <a:solidFill>
                <a:srgbClr val="8E2416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8E2416"/>
                </a:solidFill>
              </a:rPr>
              <a:t>Осуществление контроля учредителями за выполнением заказчиками требований 223-ФЗ</a:t>
            </a:r>
            <a:r>
              <a:rPr lang="ru-RU" sz="2800" dirty="0">
                <a:solidFill>
                  <a:srgbClr val="8E2416"/>
                </a:solidFill>
              </a:rPr>
              <a:t> 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1500" dirty="0">
              <a:solidFill>
                <a:srgbClr val="8E2416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8E2416"/>
                </a:solidFill>
              </a:rPr>
              <a:t>Реализация программ развития поставщиков (исполнителей, подрядчиков), заключение офсетных контрактов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ru-RU" sz="1500" dirty="0">
              <a:solidFill>
                <a:srgbClr val="8E24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C4624A2B-D1D8-406A-891F-5D53AD9BA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401" y="1844981"/>
            <a:ext cx="4018352" cy="4015764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13023570" y="356522"/>
            <a:ext cx="252154" cy="373226"/>
            <a:chOff x="13020547" y="356669"/>
            <a:chExt cx="252095" cy="373380"/>
          </a:xfrm>
        </p:grpSpPr>
        <p:sp>
          <p:nvSpPr>
            <p:cNvPr id="3" name="object 3"/>
            <p:cNvSpPr/>
            <p:nvPr/>
          </p:nvSpPr>
          <p:spPr>
            <a:xfrm>
              <a:off x="13091656" y="641331"/>
              <a:ext cx="73025" cy="88900"/>
            </a:xfrm>
            <a:custGeom>
              <a:avLst/>
              <a:gdLst/>
              <a:ahLst/>
              <a:cxnLst/>
              <a:rect l="l" t="t" r="r" b="b"/>
              <a:pathLst>
                <a:path w="73025" h="88900">
                  <a:moveTo>
                    <a:pt x="36501" y="0"/>
                  </a:moveTo>
                  <a:lnTo>
                    <a:pt x="0" y="28318"/>
                  </a:lnTo>
                  <a:lnTo>
                    <a:pt x="36501" y="88675"/>
                  </a:lnTo>
                  <a:lnTo>
                    <a:pt x="72971" y="28318"/>
                  </a:lnTo>
                  <a:lnTo>
                    <a:pt x="36501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20548" y="356678"/>
              <a:ext cx="252095" cy="287020"/>
            </a:xfrm>
            <a:custGeom>
              <a:avLst/>
              <a:gdLst/>
              <a:ahLst/>
              <a:cxnLst/>
              <a:rect l="l" t="t" r="r" b="b"/>
              <a:pathLst>
                <a:path w="252094" h="287020">
                  <a:moveTo>
                    <a:pt x="132867" y="139357"/>
                  </a:moveTo>
                  <a:lnTo>
                    <a:pt x="130898" y="131495"/>
                  </a:lnTo>
                  <a:lnTo>
                    <a:pt x="125603" y="125095"/>
                  </a:lnTo>
                  <a:lnTo>
                    <a:pt x="117856" y="120802"/>
                  </a:lnTo>
                  <a:lnTo>
                    <a:pt x="108521" y="119227"/>
                  </a:lnTo>
                  <a:lnTo>
                    <a:pt x="98653" y="120802"/>
                  </a:lnTo>
                  <a:lnTo>
                    <a:pt x="90627" y="125095"/>
                  </a:lnTo>
                  <a:lnTo>
                    <a:pt x="85229" y="131495"/>
                  </a:lnTo>
                  <a:lnTo>
                    <a:pt x="83261" y="139357"/>
                  </a:lnTo>
                  <a:lnTo>
                    <a:pt x="85229" y="146900"/>
                  </a:lnTo>
                  <a:lnTo>
                    <a:pt x="90627" y="153327"/>
                  </a:lnTo>
                  <a:lnTo>
                    <a:pt x="98653" y="157797"/>
                  </a:lnTo>
                  <a:lnTo>
                    <a:pt x="108521" y="159473"/>
                  </a:lnTo>
                  <a:lnTo>
                    <a:pt x="117856" y="157797"/>
                  </a:lnTo>
                  <a:lnTo>
                    <a:pt x="125603" y="153327"/>
                  </a:lnTo>
                  <a:lnTo>
                    <a:pt x="130898" y="146900"/>
                  </a:lnTo>
                  <a:lnTo>
                    <a:pt x="132867" y="139357"/>
                  </a:lnTo>
                  <a:close/>
                </a:path>
                <a:path w="252094" h="287020">
                  <a:moveTo>
                    <a:pt x="215188" y="141592"/>
                  </a:moveTo>
                  <a:lnTo>
                    <a:pt x="199428" y="96126"/>
                  </a:lnTo>
                  <a:lnTo>
                    <a:pt x="178333" y="75272"/>
                  </a:lnTo>
                  <a:lnTo>
                    <a:pt x="164198" y="61302"/>
                  </a:lnTo>
                  <a:lnTo>
                    <a:pt x="162801" y="60439"/>
                  </a:lnTo>
                  <a:lnTo>
                    <a:pt x="162801" y="140843"/>
                  </a:lnTo>
                  <a:lnTo>
                    <a:pt x="159410" y="165785"/>
                  </a:lnTo>
                  <a:lnTo>
                    <a:pt x="151803" y="191147"/>
                  </a:lnTo>
                  <a:lnTo>
                    <a:pt x="143840" y="211467"/>
                  </a:lnTo>
                  <a:lnTo>
                    <a:pt x="139407" y="221322"/>
                  </a:lnTo>
                  <a:lnTo>
                    <a:pt x="107607" y="195237"/>
                  </a:lnTo>
                  <a:lnTo>
                    <a:pt x="74866" y="221322"/>
                  </a:lnTo>
                  <a:lnTo>
                    <a:pt x="70954" y="211467"/>
                  </a:lnTo>
                  <a:lnTo>
                    <a:pt x="63284" y="191147"/>
                  </a:lnTo>
                  <a:lnTo>
                    <a:pt x="55791" y="165785"/>
                  </a:lnTo>
                  <a:lnTo>
                    <a:pt x="52412" y="140843"/>
                  </a:lnTo>
                  <a:lnTo>
                    <a:pt x="60502" y="113512"/>
                  </a:lnTo>
                  <a:lnTo>
                    <a:pt x="78600" y="93243"/>
                  </a:lnTo>
                  <a:lnTo>
                    <a:pt x="97396" y="80378"/>
                  </a:lnTo>
                  <a:lnTo>
                    <a:pt x="107607" y="75272"/>
                  </a:lnTo>
                  <a:lnTo>
                    <a:pt x="117805" y="80378"/>
                  </a:lnTo>
                  <a:lnTo>
                    <a:pt x="136601" y="93243"/>
                  </a:lnTo>
                  <a:lnTo>
                    <a:pt x="154698" y="113512"/>
                  </a:lnTo>
                  <a:lnTo>
                    <a:pt x="162801" y="140843"/>
                  </a:lnTo>
                  <a:lnTo>
                    <a:pt x="162801" y="60439"/>
                  </a:lnTo>
                  <a:lnTo>
                    <a:pt x="127571" y="38481"/>
                  </a:lnTo>
                  <a:lnTo>
                    <a:pt x="107607" y="29070"/>
                  </a:lnTo>
                  <a:lnTo>
                    <a:pt x="87630" y="38481"/>
                  </a:lnTo>
                  <a:lnTo>
                    <a:pt x="50990" y="61302"/>
                  </a:lnTo>
                  <a:lnTo>
                    <a:pt x="15760" y="96126"/>
                  </a:lnTo>
                  <a:lnTo>
                    <a:pt x="0" y="141592"/>
                  </a:lnTo>
                  <a:lnTo>
                    <a:pt x="9207" y="188493"/>
                  </a:lnTo>
                  <a:lnTo>
                    <a:pt x="29464" y="235762"/>
                  </a:lnTo>
                  <a:lnTo>
                    <a:pt x="49733" y="272262"/>
                  </a:lnTo>
                  <a:lnTo>
                    <a:pt x="58940" y="286893"/>
                  </a:lnTo>
                  <a:lnTo>
                    <a:pt x="107607" y="247408"/>
                  </a:lnTo>
                  <a:lnTo>
                    <a:pt x="156260" y="286893"/>
                  </a:lnTo>
                  <a:lnTo>
                    <a:pt x="165468" y="272262"/>
                  </a:lnTo>
                  <a:lnTo>
                    <a:pt x="179260" y="247408"/>
                  </a:lnTo>
                  <a:lnTo>
                    <a:pt x="185724" y="235762"/>
                  </a:lnTo>
                  <a:lnTo>
                    <a:pt x="191909" y="221322"/>
                  </a:lnTo>
                  <a:lnTo>
                    <a:pt x="205981" y="188493"/>
                  </a:lnTo>
                  <a:lnTo>
                    <a:pt x="215188" y="141592"/>
                  </a:lnTo>
                  <a:close/>
                </a:path>
                <a:path w="252094" h="287020">
                  <a:moveTo>
                    <a:pt x="251688" y="29070"/>
                  </a:moveTo>
                  <a:lnTo>
                    <a:pt x="215188" y="0"/>
                  </a:lnTo>
                  <a:lnTo>
                    <a:pt x="178714" y="29070"/>
                  </a:lnTo>
                  <a:lnTo>
                    <a:pt x="215188" y="58140"/>
                  </a:lnTo>
                  <a:lnTo>
                    <a:pt x="251688" y="29070"/>
                  </a:lnTo>
                  <a:close/>
                </a:path>
              </a:pathLst>
            </a:custGeom>
            <a:solidFill>
              <a:srgbClr val="C59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2121458" y="422824"/>
            <a:ext cx="440792" cy="158050"/>
          </a:xfrm>
          <a:custGeom>
            <a:avLst/>
            <a:gdLst/>
            <a:ahLst/>
            <a:cxnLst/>
            <a:rect l="l" t="t" r="r" b="b"/>
            <a:pathLst>
              <a:path w="440690" h="158115">
                <a:moveTo>
                  <a:pt x="138480" y="105079"/>
                </a:moveTo>
                <a:lnTo>
                  <a:pt x="133972" y="84378"/>
                </a:lnTo>
                <a:lnTo>
                  <a:pt x="123621" y="71539"/>
                </a:lnTo>
                <a:lnTo>
                  <a:pt x="121297" y="68656"/>
                </a:lnTo>
                <a:lnTo>
                  <a:pt x="112280" y="64033"/>
                </a:lnTo>
                <a:lnTo>
                  <a:pt x="112280" y="105816"/>
                </a:lnTo>
                <a:lnTo>
                  <a:pt x="109118" y="119786"/>
                </a:lnTo>
                <a:lnTo>
                  <a:pt x="100355" y="130873"/>
                </a:lnTo>
                <a:lnTo>
                  <a:pt x="87020" y="138201"/>
                </a:lnTo>
                <a:lnTo>
                  <a:pt x="70192" y="140843"/>
                </a:lnTo>
                <a:lnTo>
                  <a:pt x="51473" y="137223"/>
                </a:lnTo>
                <a:lnTo>
                  <a:pt x="37668" y="127520"/>
                </a:lnTo>
                <a:lnTo>
                  <a:pt x="29133" y="113499"/>
                </a:lnTo>
                <a:lnTo>
                  <a:pt x="26200" y="96875"/>
                </a:lnTo>
                <a:lnTo>
                  <a:pt x="33477" y="86944"/>
                </a:lnTo>
                <a:lnTo>
                  <a:pt x="44437" y="78905"/>
                </a:lnTo>
                <a:lnTo>
                  <a:pt x="46012" y="78244"/>
                </a:lnTo>
                <a:lnTo>
                  <a:pt x="57505" y="73507"/>
                </a:lnTo>
                <a:lnTo>
                  <a:pt x="71107" y="71539"/>
                </a:lnTo>
                <a:lnTo>
                  <a:pt x="88188" y="73863"/>
                </a:lnTo>
                <a:lnTo>
                  <a:pt x="101168" y="80581"/>
                </a:lnTo>
                <a:lnTo>
                  <a:pt x="109397" y="91351"/>
                </a:lnTo>
                <a:lnTo>
                  <a:pt x="112280" y="105816"/>
                </a:lnTo>
                <a:lnTo>
                  <a:pt x="112280" y="64033"/>
                </a:lnTo>
                <a:lnTo>
                  <a:pt x="101777" y="58648"/>
                </a:lnTo>
                <a:lnTo>
                  <a:pt x="76720" y="55143"/>
                </a:lnTo>
                <a:lnTo>
                  <a:pt x="60642" y="56769"/>
                </a:lnTo>
                <a:lnTo>
                  <a:pt x="45618" y="61391"/>
                </a:lnTo>
                <a:lnTo>
                  <a:pt x="33045" y="68668"/>
                </a:lnTo>
                <a:lnTo>
                  <a:pt x="24345" y="78244"/>
                </a:lnTo>
                <a:lnTo>
                  <a:pt x="23393" y="78244"/>
                </a:lnTo>
                <a:lnTo>
                  <a:pt x="23393" y="76758"/>
                </a:lnTo>
                <a:lnTo>
                  <a:pt x="24345" y="75272"/>
                </a:lnTo>
                <a:lnTo>
                  <a:pt x="24345" y="74523"/>
                </a:lnTo>
                <a:lnTo>
                  <a:pt x="44869" y="35648"/>
                </a:lnTo>
                <a:lnTo>
                  <a:pt x="87249" y="23520"/>
                </a:lnTo>
                <a:lnTo>
                  <a:pt x="95453" y="22352"/>
                </a:lnTo>
                <a:lnTo>
                  <a:pt x="103251" y="21120"/>
                </a:lnTo>
                <a:lnTo>
                  <a:pt x="110883" y="19748"/>
                </a:lnTo>
                <a:lnTo>
                  <a:pt x="117805" y="18376"/>
                </a:lnTo>
                <a:lnTo>
                  <a:pt x="123520" y="17145"/>
                </a:lnTo>
                <a:lnTo>
                  <a:pt x="116001" y="0"/>
                </a:lnTo>
                <a:lnTo>
                  <a:pt x="87464" y="5346"/>
                </a:lnTo>
                <a:lnTo>
                  <a:pt x="69062" y="8483"/>
                </a:lnTo>
                <a:lnTo>
                  <a:pt x="26835" y="23723"/>
                </a:lnTo>
                <a:lnTo>
                  <a:pt x="2857" y="61188"/>
                </a:lnTo>
                <a:lnTo>
                  <a:pt x="0" y="89420"/>
                </a:lnTo>
                <a:lnTo>
                  <a:pt x="4521" y="116166"/>
                </a:lnTo>
                <a:lnTo>
                  <a:pt x="17894" y="137960"/>
                </a:lnTo>
                <a:lnTo>
                  <a:pt x="39878" y="152615"/>
                </a:lnTo>
                <a:lnTo>
                  <a:pt x="70192" y="157975"/>
                </a:lnTo>
                <a:lnTo>
                  <a:pt x="98615" y="153492"/>
                </a:lnTo>
                <a:lnTo>
                  <a:pt x="120116" y="141592"/>
                </a:lnTo>
                <a:lnTo>
                  <a:pt x="120713" y="140843"/>
                </a:lnTo>
                <a:lnTo>
                  <a:pt x="133731" y="124663"/>
                </a:lnTo>
                <a:lnTo>
                  <a:pt x="138480" y="105079"/>
                </a:lnTo>
                <a:close/>
              </a:path>
              <a:path w="440690" h="158115">
                <a:moveTo>
                  <a:pt x="275082" y="53670"/>
                </a:moveTo>
                <a:lnTo>
                  <a:pt x="252603" y="53670"/>
                </a:lnTo>
                <a:lnTo>
                  <a:pt x="180581" y="125945"/>
                </a:lnTo>
                <a:lnTo>
                  <a:pt x="179628" y="125945"/>
                </a:lnTo>
                <a:lnTo>
                  <a:pt x="180581" y="124447"/>
                </a:lnTo>
                <a:lnTo>
                  <a:pt x="180581" y="53670"/>
                </a:lnTo>
                <a:lnTo>
                  <a:pt x="155321" y="53670"/>
                </a:lnTo>
                <a:lnTo>
                  <a:pt x="155321" y="154254"/>
                </a:lnTo>
                <a:lnTo>
                  <a:pt x="177761" y="154254"/>
                </a:lnTo>
                <a:lnTo>
                  <a:pt x="206349" y="125945"/>
                </a:lnTo>
                <a:lnTo>
                  <a:pt x="250736" y="81978"/>
                </a:lnTo>
                <a:lnTo>
                  <a:pt x="251688" y="81978"/>
                </a:lnTo>
                <a:lnTo>
                  <a:pt x="250736" y="83464"/>
                </a:lnTo>
                <a:lnTo>
                  <a:pt x="249821" y="86448"/>
                </a:lnTo>
                <a:lnTo>
                  <a:pt x="249821" y="154254"/>
                </a:lnTo>
                <a:lnTo>
                  <a:pt x="275082" y="154254"/>
                </a:lnTo>
                <a:lnTo>
                  <a:pt x="275082" y="81978"/>
                </a:lnTo>
                <a:lnTo>
                  <a:pt x="275082" y="53670"/>
                </a:lnTo>
                <a:close/>
              </a:path>
              <a:path w="440690" h="158115">
                <a:moveTo>
                  <a:pt x="397624" y="126682"/>
                </a:moveTo>
                <a:lnTo>
                  <a:pt x="395909" y="117830"/>
                </a:lnTo>
                <a:lnTo>
                  <a:pt x="390855" y="110566"/>
                </a:lnTo>
                <a:lnTo>
                  <a:pt x="382625" y="105410"/>
                </a:lnTo>
                <a:lnTo>
                  <a:pt x="371424" y="102844"/>
                </a:lnTo>
                <a:lnTo>
                  <a:pt x="371424" y="102095"/>
                </a:lnTo>
                <a:lnTo>
                  <a:pt x="381241" y="98488"/>
                </a:lnTo>
                <a:lnTo>
                  <a:pt x="388264" y="93345"/>
                </a:lnTo>
                <a:lnTo>
                  <a:pt x="392468" y="86791"/>
                </a:lnTo>
                <a:lnTo>
                  <a:pt x="393877" y="78994"/>
                </a:lnTo>
                <a:lnTo>
                  <a:pt x="390728" y="67818"/>
                </a:lnTo>
                <a:lnTo>
                  <a:pt x="390626" y="67462"/>
                </a:lnTo>
                <a:lnTo>
                  <a:pt x="381254" y="58788"/>
                </a:lnTo>
                <a:lnTo>
                  <a:pt x="366255" y="53327"/>
                </a:lnTo>
                <a:lnTo>
                  <a:pt x="346163" y="51422"/>
                </a:lnTo>
                <a:lnTo>
                  <a:pt x="332854" y="52146"/>
                </a:lnTo>
                <a:lnTo>
                  <a:pt x="319735" y="54406"/>
                </a:lnTo>
                <a:lnTo>
                  <a:pt x="306959" y="58343"/>
                </a:lnTo>
                <a:lnTo>
                  <a:pt x="294728" y="64096"/>
                </a:lnTo>
                <a:lnTo>
                  <a:pt x="305015" y="78244"/>
                </a:lnTo>
                <a:lnTo>
                  <a:pt x="314007" y="73787"/>
                </a:lnTo>
                <a:lnTo>
                  <a:pt x="323710" y="70523"/>
                </a:lnTo>
                <a:lnTo>
                  <a:pt x="333425" y="68503"/>
                </a:lnTo>
                <a:lnTo>
                  <a:pt x="342430" y="67818"/>
                </a:lnTo>
                <a:lnTo>
                  <a:pt x="353479" y="68770"/>
                </a:lnTo>
                <a:lnTo>
                  <a:pt x="361378" y="71539"/>
                </a:lnTo>
                <a:lnTo>
                  <a:pt x="366115" y="75996"/>
                </a:lnTo>
                <a:lnTo>
                  <a:pt x="367690" y="81978"/>
                </a:lnTo>
                <a:lnTo>
                  <a:pt x="367690" y="90170"/>
                </a:lnTo>
                <a:lnTo>
                  <a:pt x="360210" y="96139"/>
                </a:lnTo>
                <a:lnTo>
                  <a:pt x="327469" y="96139"/>
                </a:lnTo>
                <a:lnTo>
                  <a:pt x="327469" y="111785"/>
                </a:lnTo>
                <a:lnTo>
                  <a:pt x="348970" y="111785"/>
                </a:lnTo>
                <a:lnTo>
                  <a:pt x="359346" y="112509"/>
                </a:lnTo>
                <a:lnTo>
                  <a:pt x="366636" y="114757"/>
                </a:lnTo>
                <a:lnTo>
                  <a:pt x="370954" y="118694"/>
                </a:lnTo>
                <a:lnTo>
                  <a:pt x="372364" y="124447"/>
                </a:lnTo>
                <a:lnTo>
                  <a:pt x="370166" y="131102"/>
                </a:lnTo>
                <a:lnTo>
                  <a:pt x="363842" y="136283"/>
                </a:lnTo>
                <a:lnTo>
                  <a:pt x="353822" y="139649"/>
                </a:lnTo>
                <a:lnTo>
                  <a:pt x="340575" y="140843"/>
                </a:lnTo>
                <a:lnTo>
                  <a:pt x="330492" y="140042"/>
                </a:lnTo>
                <a:lnTo>
                  <a:pt x="320332" y="137769"/>
                </a:lnTo>
                <a:lnTo>
                  <a:pt x="310705" y="134239"/>
                </a:lnTo>
                <a:lnTo>
                  <a:pt x="302209" y="129667"/>
                </a:lnTo>
                <a:lnTo>
                  <a:pt x="291909" y="143827"/>
                </a:lnTo>
                <a:lnTo>
                  <a:pt x="301675" y="149491"/>
                </a:lnTo>
                <a:lnTo>
                  <a:pt x="313893" y="153974"/>
                </a:lnTo>
                <a:lnTo>
                  <a:pt x="328218" y="156921"/>
                </a:lnTo>
                <a:lnTo>
                  <a:pt x="344297" y="157975"/>
                </a:lnTo>
                <a:lnTo>
                  <a:pt x="365264" y="155714"/>
                </a:lnTo>
                <a:lnTo>
                  <a:pt x="382193" y="149313"/>
                </a:lnTo>
                <a:lnTo>
                  <a:pt x="391896" y="140843"/>
                </a:lnTo>
                <a:lnTo>
                  <a:pt x="393509" y="139433"/>
                </a:lnTo>
                <a:lnTo>
                  <a:pt x="397624" y="126682"/>
                </a:lnTo>
                <a:close/>
              </a:path>
              <a:path w="440690" h="158115">
                <a:moveTo>
                  <a:pt x="440664" y="111455"/>
                </a:moveTo>
                <a:lnTo>
                  <a:pt x="415404" y="111455"/>
                </a:lnTo>
                <a:lnTo>
                  <a:pt x="415404" y="154254"/>
                </a:lnTo>
                <a:lnTo>
                  <a:pt x="440664" y="154254"/>
                </a:lnTo>
                <a:lnTo>
                  <a:pt x="440664" y="111455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36959" y="473476"/>
            <a:ext cx="394427" cy="107270"/>
          </a:xfrm>
          <a:custGeom>
            <a:avLst/>
            <a:gdLst/>
            <a:ahLst/>
            <a:cxnLst/>
            <a:rect l="l" t="t" r="r" b="b"/>
            <a:pathLst>
              <a:path w="394334" h="107315">
                <a:moveTo>
                  <a:pt x="117881" y="3352"/>
                </a:moveTo>
                <a:lnTo>
                  <a:pt x="92621" y="3352"/>
                </a:lnTo>
                <a:lnTo>
                  <a:pt x="92621" y="45021"/>
                </a:lnTo>
                <a:lnTo>
                  <a:pt x="25260" y="45021"/>
                </a:lnTo>
                <a:lnTo>
                  <a:pt x="25260" y="3352"/>
                </a:lnTo>
                <a:lnTo>
                  <a:pt x="0" y="3352"/>
                </a:lnTo>
                <a:lnTo>
                  <a:pt x="0" y="45021"/>
                </a:lnTo>
                <a:lnTo>
                  <a:pt x="0" y="60782"/>
                </a:lnTo>
                <a:lnTo>
                  <a:pt x="92621" y="60782"/>
                </a:lnTo>
                <a:lnTo>
                  <a:pt x="92621" y="103581"/>
                </a:lnTo>
                <a:lnTo>
                  <a:pt x="117881" y="103581"/>
                </a:lnTo>
                <a:lnTo>
                  <a:pt x="117881" y="60782"/>
                </a:lnTo>
                <a:lnTo>
                  <a:pt x="117881" y="45021"/>
                </a:lnTo>
                <a:lnTo>
                  <a:pt x="117881" y="3352"/>
                </a:lnTo>
                <a:close/>
              </a:path>
              <a:path w="394334" h="107315">
                <a:moveTo>
                  <a:pt x="258229" y="54406"/>
                </a:moveTo>
                <a:lnTo>
                  <a:pt x="256590" y="44716"/>
                </a:lnTo>
                <a:lnTo>
                  <a:pt x="254635" y="33134"/>
                </a:lnTo>
                <a:lnTo>
                  <a:pt x="244157" y="17145"/>
                </a:lnTo>
                <a:lnTo>
                  <a:pt x="243484" y="16116"/>
                </a:lnTo>
                <a:lnTo>
                  <a:pt x="233883" y="10490"/>
                </a:lnTo>
                <a:lnTo>
                  <a:pt x="233883" y="44716"/>
                </a:lnTo>
                <a:lnTo>
                  <a:pt x="161861" y="44716"/>
                </a:lnTo>
                <a:lnTo>
                  <a:pt x="165963" y="33807"/>
                </a:lnTo>
                <a:lnTo>
                  <a:pt x="173672" y="25057"/>
                </a:lnTo>
                <a:lnTo>
                  <a:pt x="184353" y="19253"/>
                </a:lnTo>
                <a:lnTo>
                  <a:pt x="197421" y="17145"/>
                </a:lnTo>
                <a:lnTo>
                  <a:pt x="212725" y="19354"/>
                </a:lnTo>
                <a:lnTo>
                  <a:pt x="223723" y="25336"/>
                </a:lnTo>
                <a:lnTo>
                  <a:pt x="230695" y="34124"/>
                </a:lnTo>
                <a:lnTo>
                  <a:pt x="233883" y="44716"/>
                </a:lnTo>
                <a:lnTo>
                  <a:pt x="233883" y="10490"/>
                </a:lnTo>
                <a:lnTo>
                  <a:pt x="224269" y="4838"/>
                </a:lnTo>
                <a:lnTo>
                  <a:pt x="196469" y="749"/>
                </a:lnTo>
                <a:lnTo>
                  <a:pt x="171183" y="4838"/>
                </a:lnTo>
                <a:lnTo>
                  <a:pt x="152031" y="16116"/>
                </a:lnTo>
                <a:lnTo>
                  <a:pt x="139890" y="33134"/>
                </a:lnTo>
                <a:lnTo>
                  <a:pt x="135648" y="54406"/>
                </a:lnTo>
                <a:lnTo>
                  <a:pt x="140144" y="75247"/>
                </a:lnTo>
                <a:lnTo>
                  <a:pt x="153314" y="92036"/>
                </a:lnTo>
                <a:lnTo>
                  <a:pt x="174739" y="103238"/>
                </a:lnTo>
                <a:lnTo>
                  <a:pt x="203949" y="107302"/>
                </a:lnTo>
                <a:lnTo>
                  <a:pt x="219379" y="106349"/>
                </a:lnTo>
                <a:lnTo>
                  <a:pt x="233311" y="103581"/>
                </a:lnTo>
                <a:lnTo>
                  <a:pt x="245668" y="99136"/>
                </a:lnTo>
                <a:lnTo>
                  <a:pt x="256336" y="93154"/>
                </a:lnTo>
                <a:lnTo>
                  <a:pt x="254177" y="90170"/>
                </a:lnTo>
                <a:lnTo>
                  <a:pt x="246075" y="78994"/>
                </a:lnTo>
                <a:lnTo>
                  <a:pt x="238048" y="83261"/>
                </a:lnTo>
                <a:lnTo>
                  <a:pt x="228282" y="86817"/>
                </a:lnTo>
                <a:lnTo>
                  <a:pt x="217119" y="89268"/>
                </a:lnTo>
                <a:lnTo>
                  <a:pt x="204901" y="90170"/>
                </a:lnTo>
                <a:lnTo>
                  <a:pt x="186575" y="88023"/>
                </a:lnTo>
                <a:lnTo>
                  <a:pt x="173431" y="81978"/>
                </a:lnTo>
                <a:lnTo>
                  <a:pt x="165023" y="72567"/>
                </a:lnTo>
                <a:lnTo>
                  <a:pt x="160909" y="60363"/>
                </a:lnTo>
                <a:lnTo>
                  <a:pt x="257289" y="60363"/>
                </a:lnTo>
                <a:lnTo>
                  <a:pt x="258229" y="58877"/>
                </a:lnTo>
                <a:lnTo>
                  <a:pt x="258229" y="54406"/>
                </a:lnTo>
                <a:close/>
              </a:path>
              <a:path w="394334" h="107315">
                <a:moveTo>
                  <a:pt x="393877" y="13423"/>
                </a:moveTo>
                <a:lnTo>
                  <a:pt x="382155" y="7543"/>
                </a:lnTo>
                <a:lnTo>
                  <a:pt x="369557" y="3352"/>
                </a:lnTo>
                <a:lnTo>
                  <a:pt x="356247" y="838"/>
                </a:lnTo>
                <a:lnTo>
                  <a:pt x="342417" y="0"/>
                </a:lnTo>
                <a:lnTo>
                  <a:pt x="314921" y="4089"/>
                </a:lnTo>
                <a:lnTo>
                  <a:pt x="293649" y="15367"/>
                </a:lnTo>
                <a:lnTo>
                  <a:pt x="279933" y="32385"/>
                </a:lnTo>
                <a:lnTo>
                  <a:pt x="275056" y="53657"/>
                </a:lnTo>
                <a:lnTo>
                  <a:pt x="279946" y="74612"/>
                </a:lnTo>
                <a:lnTo>
                  <a:pt x="293763" y="91655"/>
                </a:lnTo>
                <a:lnTo>
                  <a:pt x="315315" y="103111"/>
                </a:lnTo>
                <a:lnTo>
                  <a:pt x="343357" y="107302"/>
                </a:lnTo>
                <a:lnTo>
                  <a:pt x="357695" y="106464"/>
                </a:lnTo>
                <a:lnTo>
                  <a:pt x="371068" y="103962"/>
                </a:lnTo>
                <a:lnTo>
                  <a:pt x="383222" y="99758"/>
                </a:lnTo>
                <a:lnTo>
                  <a:pt x="393877" y="93891"/>
                </a:lnTo>
                <a:lnTo>
                  <a:pt x="390626" y="89420"/>
                </a:lnTo>
                <a:lnTo>
                  <a:pt x="383590" y="79743"/>
                </a:lnTo>
                <a:lnTo>
                  <a:pt x="375754" y="83769"/>
                </a:lnTo>
                <a:lnTo>
                  <a:pt x="366509" y="86817"/>
                </a:lnTo>
                <a:lnTo>
                  <a:pt x="356222" y="88747"/>
                </a:lnTo>
                <a:lnTo>
                  <a:pt x="345224" y="89420"/>
                </a:lnTo>
                <a:lnTo>
                  <a:pt x="327164" y="86741"/>
                </a:lnTo>
                <a:lnTo>
                  <a:pt x="312953" y="79184"/>
                </a:lnTo>
                <a:lnTo>
                  <a:pt x="303657" y="67424"/>
                </a:lnTo>
                <a:lnTo>
                  <a:pt x="300316" y="52171"/>
                </a:lnTo>
                <a:lnTo>
                  <a:pt x="303098" y="38950"/>
                </a:lnTo>
                <a:lnTo>
                  <a:pt x="311315" y="28041"/>
                </a:lnTo>
                <a:lnTo>
                  <a:pt x="324789" y="20624"/>
                </a:lnTo>
                <a:lnTo>
                  <a:pt x="343357" y="17894"/>
                </a:lnTo>
                <a:lnTo>
                  <a:pt x="353072" y="18351"/>
                </a:lnTo>
                <a:lnTo>
                  <a:pt x="362775" y="19939"/>
                </a:lnTo>
                <a:lnTo>
                  <a:pt x="372833" y="22923"/>
                </a:lnTo>
                <a:lnTo>
                  <a:pt x="383590" y="27571"/>
                </a:lnTo>
                <a:lnTo>
                  <a:pt x="390690" y="17894"/>
                </a:lnTo>
                <a:lnTo>
                  <a:pt x="393877" y="13423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42343" y="433247"/>
            <a:ext cx="452933" cy="146743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071379" y="365513"/>
            <a:ext cx="708824" cy="120600"/>
          </a:xfrm>
          <a:custGeom>
            <a:avLst/>
            <a:gdLst/>
            <a:ahLst/>
            <a:cxnLst/>
            <a:rect l="l" t="t" r="r" b="b"/>
            <a:pathLst>
              <a:path w="708660" h="120650">
                <a:moveTo>
                  <a:pt x="708240" y="0"/>
                </a:moveTo>
                <a:lnTo>
                  <a:pt x="0" y="0"/>
                </a:lnTo>
                <a:lnTo>
                  <a:pt x="0" y="120619"/>
                </a:lnTo>
                <a:lnTo>
                  <a:pt x="708240" y="120619"/>
                </a:lnTo>
                <a:lnTo>
                  <a:pt x="708240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947124" y="5727524"/>
            <a:ext cx="1737381" cy="1974645"/>
          </a:xfrm>
          <a:custGeom>
            <a:avLst/>
            <a:gdLst/>
            <a:ahLst/>
            <a:cxnLst/>
            <a:rect l="l" t="t" r="r" b="b"/>
            <a:pathLst>
              <a:path w="1456055" h="1473200">
                <a:moveTo>
                  <a:pt x="454747" y="1371600"/>
                </a:moveTo>
                <a:lnTo>
                  <a:pt x="456044" y="1384300"/>
                </a:lnTo>
                <a:lnTo>
                  <a:pt x="19739" y="1384300"/>
                </a:lnTo>
                <a:lnTo>
                  <a:pt x="24971" y="1409700"/>
                </a:lnTo>
                <a:lnTo>
                  <a:pt x="25984" y="1422400"/>
                </a:lnTo>
                <a:lnTo>
                  <a:pt x="31836" y="1447800"/>
                </a:lnTo>
                <a:lnTo>
                  <a:pt x="33130" y="1447800"/>
                </a:lnTo>
                <a:lnTo>
                  <a:pt x="39680" y="1473200"/>
                </a:lnTo>
                <a:lnTo>
                  <a:pt x="492870" y="1473200"/>
                </a:lnTo>
                <a:lnTo>
                  <a:pt x="486292" y="1460500"/>
                </a:lnTo>
                <a:lnTo>
                  <a:pt x="482380" y="1460500"/>
                </a:lnTo>
                <a:lnTo>
                  <a:pt x="473312" y="1435100"/>
                </a:lnTo>
                <a:lnTo>
                  <a:pt x="475110" y="1435100"/>
                </a:lnTo>
                <a:lnTo>
                  <a:pt x="470907" y="1422400"/>
                </a:lnTo>
                <a:lnTo>
                  <a:pt x="468295" y="1422400"/>
                </a:lnTo>
                <a:lnTo>
                  <a:pt x="460503" y="1397000"/>
                </a:lnTo>
                <a:lnTo>
                  <a:pt x="461914" y="1397000"/>
                </a:lnTo>
                <a:lnTo>
                  <a:pt x="454747" y="1371600"/>
                </a:lnTo>
                <a:close/>
              </a:path>
              <a:path w="1456055" h="1473200">
                <a:moveTo>
                  <a:pt x="1455673" y="0"/>
                </a:moveTo>
                <a:lnTo>
                  <a:pt x="1151788" y="0"/>
                </a:lnTo>
                <a:lnTo>
                  <a:pt x="1124196" y="12700"/>
                </a:lnTo>
                <a:lnTo>
                  <a:pt x="1058833" y="12700"/>
                </a:lnTo>
                <a:lnTo>
                  <a:pt x="1053872" y="25400"/>
                </a:lnTo>
                <a:lnTo>
                  <a:pt x="1021268" y="25400"/>
                </a:lnTo>
                <a:lnTo>
                  <a:pt x="994554" y="38100"/>
                </a:lnTo>
                <a:lnTo>
                  <a:pt x="957972" y="38100"/>
                </a:lnTo>
                <a:lnTo>
                  <a:pt x="931826" y="50800"/>
                </a:lnTo>
                <a:lnTo>
                  <a:pt x="900927" y="50800"/>
                </a:lnTo>
                <a:lnTo>
                  <a:pt x="895657" y="63500"/>
                </a:lnTo>
                <a:lnTo>
                  <a:pt x="862743" y="63500"/>
                </a:lnTo>
                <a:lnTo>
                  <a:pt x="812364" y="88900"/>
                </a:lnTo>
                <a:lnTo>
                  <a:pt x="802702" y="88900"/>
                </a:lnTo>
                <a:lnTo>
                  <a:pt x="753511" y="114300"/>
                </a:lnTo>
                <a:lnTo>
                  <a:pt x="744107" y="114300"/>
                </a:lnTo>
                <a:lnTo>
                  <a:pt x="696260" y="139700"/>
                </a:lnTo>
                <a:lnTo>
                  <a:pt x="687115" y="139700"/>
                </a:lnTo>
                <a:lnTo>
                  <a:pt x="640611" y="165100"/>
                </a:lnTo>
                <a:lnTo>
                  <a:pt x="631724" y="165100"/>
                </a:lnTo>
                <a:lnTo>
                  <a:pt x="586719" y="190500"/>
                </a:lnTo>
                <a:lnTo>
                  <a:pt x="578245" y="203200"/>
                </a:lnTo>
                <a:lnTo>
                  <a:pt x="534738" y="228600"/>
                </a:lnTo>
                <a:lnTo>
                  <a:pt x="526678" y="228600"/>
                </a:lnTo>
                <a:lnTo>
                  <a:pt x="484690" y="266700"/>
                </a:lnTo>
                <a:lnTo>
                  <a:pt x="476598" y="266700"/>
                </a:lnTo>
                <a:lnTo>
                  <a:pt x="436337" y="304800"/>
                </a:lnTo>
                <a:lnTo>
                  <a:pt x="428829" y="304800"/>
                </a:lnTo>
                <a:lnTo>
                  <a:pt x="390267" y="342900"/>
                </a:lnTo>
                <a:lnTo>
                  <a:pt x="383095" y="342900"/>
                </a:lnTo>
                <a:lnTo>
                  <a:pt x="346322" y="381000"/>
                </a:lnTo>
                <a:lnTo>
                  <a:pt x="1455673" y="381000"/>
                </a:lnTo>
                <a:lnTo>
                  <a:pt x="1455673" y="1473200"/>
                </a:lnTo>
                <a:lnTo>
                  <a:pt x="1455673" y="0"/>
                </a:lnTo>
                <a:close/>
              </a:path>
              <a:path w="1456055" h="1473200">
                <a:moveTo>
                  <a:pt x="479714" y="1447800"/>
                </a:moveTo>
                <a:lnTo>
                  <a:pt x="482380" y="1460500"/>
                </a:lnTo>
                <a:lnTo>
                  <a:pt x="486292" y="1460500"/>
                </a:lnTo>
                <a:lnTo>
                  <a:pt x="479714" y="1447800"/>
                </a:lnTo>
                <a:close/>
              </a:path>
              <a:path w="1456055" h="1473200">
                <a:moveTo>
                  <a:pt x="466704" y="1409700"/>
                </a:moveTo>
                <a:lnTo>
                  <a:pt x="468295" y="1422400"/>
                </a:lnTo>
                <a:lnTo>
                  <a:pt x="470907" y="1422400"/>
                </a:lnTo>
                <a:lnTo>
                  <a:pt x="466704" y="1409700"/>
                </a:lnTo>
                <a:close/>
              </a:path>
              <a:path w="1456055" h="1473200">
                <a:moveTo>
                  <a:pt x="449497" y="1358900"/>
                </a:moveTo>
                <a:lnTo>
                  <a:pt x="14229" y="1358900"/>
                </a:lnTo>
                <a:lnTo>
                  <a:pt x="18801" y="1384300"/>
                </a:lnTo>
                <a:lnTo>
                  <a:pt x="456044" y="1384300"/>
                </a:lnTo>
                <a:lnTo>
                  <a:pt x="449497" y="1358900"/>
                </a:lnTo>
                <a:close/>
              </a:path>
              <a:path w="1456055" h="1473200">
                <a:moveTo>
                  <a:pt x="430018" y="1117600"/>
                </a:moveTo>
                <a:lnTo>
                  <a:pt x="0" y="1117600"/>
                </a:lnTo>
                <a:lnTo>
                  <a:pt x="0" y="1231900"/>
                </a:lnTo>
                <a:lnTo>
                  <a:pt x="408" y="1244600"/>
                </a:lnTo>
                <a:lnTo>
                  <a:pt x="2229" y="1270000"/>
                </a:lnTo>
                <a:lnTo>
                  <a:pt x="2618" y="1270000"/>
                </a:lnTo>
                <a:lnTo>
                  <a:pt x="5098" y="1295400"/>
                </a:lnTo>
                <a:lnTo>
                  <a:pt x="5641" y="1308100"/>
                </a:lnTo>
                <a:lnTo>
                  <a:pt x="8818" y="1320800"/>
                </a:lnTo>
                <a:lnTo>
                  <a:pt x="9517" y="1333500"/>
                </a:lnTo>
                <a:lnTo>
                  <a:pt x="13392" y="1358900"/>
                </a:lnTo>
                <a:lnTo>
                  <a:pt x="450789" y="1358900"/>
                </a:lnTo>
                <a:lnTo>
                  <a:pt x="447865" y="1346200"/>
                </a:lnTo>
                <a:lnTo>
                  <a:pt x="445953" y="1346200"/>
                </a:lnTo>
                <a:lnTo>
                  <a:pt x="440724" y="1320800"/>
                </a:lnTo>
                <a:lnTo>
                  <a:pt x="441659" y="1320800"/>
                </a:lnTo>
                <a:lnTo>
                  <a:pt x="439372" y="1308100"/>
                </a:lnTo>
                <a:lnTo>
                  <a:pt x="437923" y="1308100"/>
                </a:lnTo>
                <a:lnTo>
                  <a:pt x="434048" y="1282700"/>
                </a:lnTo>
                <a:lnTo>
                  <a:pt x="434745" y="1282700"/>
                </a:lnTo>
                <a:lnTo>
                  <a:pt x="431568" y="1257300"/>
                </a:lnTo>
                <a:lnTo>
                  <a:pt x="432110" y="1257300"/>
                </a:lnTo>
                <a:lnTo>
                  <a:pt x="430870" y="1244600"/>
                </a:lnTo>
                <a:lnTo>
                  <a:pt x="430018" y="1244600"/>
                </a:lnTo>
                <a:lnTo>
                  <a:pt x="428199" y="1219200"/>
                </a:lnTo>
                <a:lnTo>
                  <a:pt x="428483" y="1219200"/>
                </a:lnTo>
                <a:lnTo>
                  <a:pt x="427940" y="1206500"/>
                </a:lnTo>
                <a:lnTo>
                  <a:pt x="427537" y="1206500"/>
                </a:lnTo>
                <a:lnTo>
                  <a:pt x="427191" y="1181100"/>
                </a:lnTo>
                <a:lnTo>
                  <a:pt x="427537" y="1155700"/>
                </a:lnTo>
                <a:lnTo>
                  <a:pt x="427398" y="1155700"/>
                </a:lnTo>
                <a:lnTo>
                  <a:pt x="428483" y="1130300"/>
                </a:lnTo>
                <a:lnTo>
                  <a:pt x="429106" y="1130300"/>
                </a:lnTo>
                <a:lnTo>
                  <a:pt x="430018" y="1117600"/>
                </a:lnTo>
                <a:close/>
              </a:path>
              <a:path w="1456055" h="1473200">
                <a:moveTo>
                  <a:pt x="444940" y="1333500"/>
                </a:moveTo>
                <a:lnTo>
                  <a:pt x="445953" y="1346200"/>
                </a:lnTo>
                <a:lnTo>
                  <a:pt x="447865" y="1346200"/>
                </a:lnTo>
                <a:lnTo>
                  <a:pt x="444940" y="1333500"/>
                </a:lnTo>
                <a:close/>
              </a:path>
              <a:path w="1456055" h="1473200">
                <a:moveTo>
                  <a:pt x="437086" y="1295400"/>
                </a:moveTo>
                <a:lnTo>
                  <a:pt x="437923" y="1308100"/>
                </a:lnTo>
                <a:lnTo>
                  <a:pt x="439372" y="1308100"/>
                </a:lnTo>
                <a:lnTo>
                  <a:pt x="437086" y="1295400"/>
                </a:lnTo>
                <a:close/>
              </a:path>
              <a:path w="1456055" h="1473200">
                <a:moveTo>
                  <a:pt x="429630" y="1231900"/>
                </a:moveTo>
                <a:lnTo>
                  <a:pt x="430018" y="1244600"/>
                </a:lnTo>
                <a:lnTo>
                  <a:pt x="430870" y="1244600"/>
                </a:lnTo>
                <a:lnTo>
                  <a:pt x="429630" y="1231900"/>
                </a:lnTo>
                <a:close/>
              </a:path>
              <a:path w="1456055" h="1473200">
                <a:moveTo>
                  <a:pt x="427398" y="1193800"/>
                </a:moveTo>
                <a:lnTo>
                  <a:pt x="427537" y="1206500"/>
                </a:lnTo>
                <a:lnTo>
                  <a:pt x="427940" y="1206500"/>
                </a:lnTo>
                <a:lnTo>
                  <a:pt x="427398" y="1193800"/>
                </a:lnTo>
                <a:close/>
              </a:path>
              <a:path w="1456055" h="1473200">
                <a:moveTo>
                  <a:pt x="429106" y="1130300"/>
                </a:moveTo>
                <a:lnTo>
                  <a:pt x="428483" y="1130300"/>
                </a:lnTo>
                <a:lnTo>
                  <a:pt x="428194" y="1143000"/>
                </a:lnTo>
                <a:lnTo>
                  <a:pt x="429106" y="1130300"/>
                </a:lnTo>
                <a:close/>
              </a:path>
              <a:path w="1456055" h="1473200">
                <a:moveTo>
                  <a:pt x="437918" y="1054100"/>
                </a:moveTo>
                <a:lnTo>
                  <a:pt x="5100" y="1054100"/>
                </a:lnTo>
                <a:lnTo>
                  <a:pt x="2620" y="1079500"/>
                </a:lnTo>
                <a:lnTo>
                  <a:pt x="2231" y="1092200"/>
                </a:lnTo>
                <a:lnTo>
                  <a:pt x="410" y="1117600"/>
                </a:lnTo>
                <a:lnTo>
                  <a:pt x="429630" y="1117600"/>
                </a:lnTo>
                <a:lnTo>
                  <a:pt x="432110" y="1092200"/>
                </a:lnTo>
                <a:lnTo>
                  <a:pt x="433151" y="1092200"/>
                </a:lnTo>
                <a:lnTo>
                  <a:pt x="434740" y="1079500"/>
                </a:lnTo>
                <a:lnTo>
                  <a:pt x="434043" y="1079500"/>
                </a:lnTo>
                <a:lnTo>
                  <a:pt x="437918" y="1054100"/>
                </a:lnTo>
                <a:close/>
              </a:path>
              <a:path w="1456055" h="1473200">
                <a:moveTo>
                  <a:pt x="433151" y="1092200"/>
                </a:moveTo>
                <a:lnTo>
                  <a:pt x="432110" y="1092200"/>
                </a:lnTo>
                <a:lnTo>
                  <a:pt x="431562" y="1104900"/>
                </a:lnTo>
                <a:lnTo>
                  <a:pt x="433151" y="1092200"/>
                </a:lnTo>
                <a:close/>
              </a:path>
              <a:path w="1456055" h="1473200">
                <a:moveTo>
                  <a:pt x="441654" y="1028700"/>
                </a:moveTo>
                <a:lnTo>
                  <a:pt x="8826" y="1028700"/>
                </a:lnTo>
                <a:lnTo>
                  <a:pt x="5648" y="1054100"/>
                </a:lnTo>
                <a:lnTo>
                  <a:pt x="437081" y="1054100"/>
                </a:lnTo>
                <a:lnTo>
                  <a:pt x="441654" y="1028700"/>
                </a:lnTo>
                <a:close/>
              </a:path>
              <a:path w="1456055" h="1473200">
                <a:moveTo>
                  <a:pt x="468243" y="939800"/>
                </a:moveTo>
                <a:lnTo>
                  <a:pt x="24982" y="939800"/>
                </a:lnTo>
                <a:lnTo>
                  <a:pt x="19750" y="965200"/>
                </a:lnTo>
                <a:lnTo>
                  <a:pt x="18809" y="977900"/>
                </a:lnTo>
                <a:lnTo>
                  <a:pt x="14237" y="990600"/>
                </a:lnTo>
                <a:lnTo>
                  <a:pt x="13398" y="1003300"/>
                </a:lnTo>
                <a:lnTo>
                  <a:pt x="9523" y="1028700"/>
                </a:lnTo>
                <a:lnTo>
                  <a:pt x="441654" y="1028700"/>
                </a:lnTo>
                <a:lnTo>
                  <a:pt x="440708" y="1041400"/>
                </a:lnTo>
                <a:lnTo>
                  <a:pt x="445942" y="1016000"/>
                </a:lnTo>
                <a:lnTo>
                  <a:pt x="444924" y="1016000"/>
                </a:lnTo>
                <a:lnTo>
                  <a:pt x="450779" y="990600"/>
                </a:lnTo>
                <a:lnTo>
                  <a:pt x="452755" y="990600"/>
                </a:lnTo>
                <a:lnTo>
                  <a:pt x="456028" y="977900"/>
                </a:lnTo>
                <a:lnTo>
                  <a:pt x="454747" y="977900"/>
                </a:lnTo>
                <a:lnTo>
                  <a:pt x="461914" y="952500"/>
                </a:lnTo>
                <a:lnTo>
                  <a:pt x="464350" y="952500"/>
                </a:lnTo>
                <a:lnTo>
                  <a:pt x="468243" y="939800"/>
                </a:lnTo>
                <a:close/>
              </a:path>
              <a:path w="1456055" h="1473200">
                <a:moveTo>
                  <a:pt x="452755" y="990600"/>
                </a:moveTo>
                <a:lnTo>
                  <a:pt x="450779" y="990600"/>
                </a:lnTo>
                <a:lnTo>
                  <a:pt x="449482" y="1003300"/>
                </a:lnTo>
                <a:lnTo>
                  <a:pt x="452755" y="990600"/>
                </a:lnTo>
                <a:close/>
              </a:path>
              <a:path w="1456055" h="1473200">
                <a:moveTo>
                  <a:pt x="464350" y="952500"/>
                </a:moveTo>
                <a:lnTo>
                  <a:pt x="461914" y="952500"/>
                </a:lnTo>
                <a:lnTo>
                  <a:pt x="460457" y="965200"/>
                </a:lnTo>
                <a:lnTo>
                  <a:pt x="464350" y="952500"/>
                </a:lnTo>
                <a:close/>
              </a:path>
              <a:path w="1456055" h="1473200">
                <a:moveTo>
                  <a:pt x="475110" y="914400"/>
                </a:moveTo>
                <a:lnTo>
                  <a:pt x="31849" y="914400"/>
                </a:lnTo>
                <a:lnTo>
                  <a:pt x="25998" y="939800"/>
                </a:lnTo>
                <a:lnTo>
                  <a:pt x="466704" y="939800"/>
                </a:lnTo>
                <a:lnTo>
                  <a:pt x="475110" y="914400"/>
                </a:lnTo>
                <a:close/>
              </a:path>
              <a:path w="1456055" h="1473200">
                <a:moveTo>
                  <a:pt x="517687" y="825500"/>
                </a:moveTo>
                <a:lnTo>
                  <a:pt x="57401" y="825500"/>
                </a:lnTo>
                <a:lnTo>
                  <a:pt x="49610" y="850900"/>
                </a:lnTo>
                <a:lnTo>
                  <a:pt x="48150" y="863600"/>
                </a:lnTo>
                <a:lnTo>
                  <a:pt x="40981" y="876300"/>
                </a:lnTo>
                <a:lnTo>
                  <a:pt x="39696" y="889000"/>
                </a:lnTo>
                <a:lnTo>
                  <a:pt x="33147" y="914400"/>
                </a:lnTo>
                <a:lnTo>
                  <a:pt x="475110" y="914400"/>
                </a:lnTo>
                <a:lnTo>
                  <a:pt x="473312" y="927100"/>
                </a:lnTo>
                <a:lnTo>
                  <a:pt x="482380" y="901700"/>
                </a:lnTo>
                <a:lnTo>
                  <a:pt x="484644" y="901700"/>
                </a:lnTo>
                <a:lnTo>
                  <a:pt x="499556" y="863600"/>
                </a:lnTo>
                <a:lnTo>
                  <a:pt x="501023" y="863600"/>
                </a:lnTo>
                <a:lnTo>
                  <a:pt x="517687" y="825500"/>
                </a:lnTo>
                <a:close/>
              </a:path>
              <a:path w="1456055" h="1473200">
                <a:moveTo>
                  <a:pt x="484644" y="901700"/>
                </a:moveTo>
                <a:lnTo>
                  <a:pt x="482380" y="901700"/>
                </a:lnTo>
                <a:lnTo>
                  <a:pt x="479673" y="914400"/>
                </a:lnTo>
                <a:lnTo>
                  <a:pt x="484644" y="901700"/>
                </a:lnTo>
                <a:close/>
              </a:path>
              <a:path w="1456055" h="1473200">
                <a:moveTo>
                  <a:pt x="501023" y="863600"/>
                </a:moveTo>
                <a:lnTo>
                  <a:pt x="499556" y="863600"/>
                </a:lnTo>
                <a:lnTo>
                  <a:pt x="495469" y="876300"/>
                </a:lnTo>
                <a:lnTo>
                  <a:pt x="501023" y="863600"/>
                </a:lnTo>
                <a:close/>
              </a:path>
              <a:path w="1456055" h="1473200">
                <a:moveTo>
                  <a:pt x="900927" y="469900"/>
                </a:moveTo>
                <a:lnTo>
                  <a:pt x="258921" y="469900"/>
                </a:lnTo>
                <a:lnTo>
                  <a:pt x="227960" y="508000"/>
                </a:lnTo>
                <a:lnTo>
                  <a:pt x="222240" y="520700"/>
                </a:lnTo>
                <a:lnTo>
                  <a:pt x="193330" y="558800"/>
                </a:lnTo>
                <a:lnTo>
                  <a:pt x="187920" y="571500"/>
                </a:lnTo>
                <a:lnTo>
                  <a:pt x="161181" y="609600"/>
                </a:lnTo>
                <a:lnTo>
                  <a:pt x="156210" y="622300"/>
                </a:lnTo>
                <a:lnTo>
                  <a:pt x="131682" y="660400"/>
                </a:lnTo>
                <a:lnTo>
                  <a:pt x="127135" y="673100"/>
                </a:lnTo>
                <a:lnTo>
                  <a:pt x="104891" y="711200"/>
                </a:lnTo>
                <a:lnTo>
                  <a:pt x="100804" y="723900"/>
                </a:lnTo>
                <a:lnTo>
                  <a:pt x="80926" y="762000"/>
                </a:lnTo>
                <a:lnTo>
                  <a:pt x="78219" y="774700"/>
                </a:lnTo>
                <a:lnTo>
                  <a:pt x="69145" y="800100"/>
                </a:lnTo>
                <a:lnTo>
                  <a:pt x="67352" y="800100"/>
                </a:lnTo>
                <a:lnTo>
                  <a:pt x="58940" y="825500"/>
                </a:lnTo>
                <a:lnTo>
                  <a:pt x="517687" y="825500"/>
                </a:lnTo>
                <a:lnTo>
                  <a:pt x="513166" y="838200"/>
                </a:lnTo>
                <a:lnTo>
                  <a:pt x="537683" y="787400"/>
                </a:lnTo>
                <a:lnTo>
                  <a:pt x="541645" y="787400"/>
                </a:lnTo>
                <a:lnTo>
                  <a:pt x="559488" y="762000"/>
                </a:lnTo>
                <a:lnTo>
                  <a:pt x="554063" y="762000"/>
                </a:lnTo>
                <a:lnTo>
                  <a:pt x="582947" y="723900"/>
                </a:lnTo>
                <a:lnTo>
                  <a:pt x="587580" y="723900"/>
                </a:lnTo>
                <a:lnTo>
                  <a:pt x="608214" y="698500"/>
                </a:lnTo>
                <a:lnTo>
                  <a:pt x="602168" y="698500"/>
                </a:lnTo>
                <a:lnTo>
                  <a:pt x="635134" y="660400"/>
                </a:lnTo>
                <a:lnTo>
                  <a:pt x="640060" y="660400"/>
                </a:lnTo>
                <a:lnTo>
                  <a:pt x="663346" y="635000"/>
                </a:lnTo>
                <a:lnTo>
                  <a:pt x="668789" y="635000"/>
                </a:lnTo>
                <a:lnTo>
                  <a:pt x="693315" y="609600"/>
                </a:lnTo>
                <a:lnTo>
                  <a:pt x="698982" y="609600"/>
                </a:lnTo>
                <a:lnTo>
                  <a:pt x="724679" y="584200"/>
                </a:lnTo>
                <a:lnTo>
                  <a:pt x="717187" y="584200"/>
                </a:lnTo>
                <a:lnTo>
                  <a:pt x="757438" y="558800"/>
                </a:lnTo>
                <a:lnTo>
                  <a:pt x="749378" y="558800"/>
                </a:lnTo>
                <a:lnTo>
                  <a:pt x="791334" y="533400"/>
                </a:lnTo>
                <a:lnTo>
                  <a:pt x="797776" y="533400"/>
                </a:lnTo>
                <a:lnTo>
                  <a:pt x="826780" y="508000"/>
                </a:lnTo>
                <a:lnTo>
                  <a:pt x="840834" y="508000"/>
                </a:lnTo>
                <a:lnTo>
                  <a:pt x="863363" y="495300"/>
                </a:lnTo>
                <a:lnTo>
                  <a:pt x="854476" y="495300"/>
                </a:lnTo>
                <a:lnTo>
                  <a:pt x="900927" y="469900"/>
                </a:lnTo>
                <a:close/>
              </a:path>
              <a:path w="1456055" h="1473200">
                <a:moveTo>
                  <a:pt x="541645" y="787400"/>
                </a:moveTo>
                <a:lnTo>
                  <a:pt x="537683" y="787400"/>
                </a:lnTo>
                <a:lnTo>
                  <a:pt x="532723" y="800100"/>
                </a:lnTo>
                <a:lnTo>
                  <a:pt x="541645" y="787400"/>
                </a:lnTo>
                <a:close/>
              </a:path>
              <a:path w="1456055" h="1473200">
                <a:moveTo>
                  <a:pt x="587580" y="723900"/>
                </a:moveTo>
                <a:lnTo>
                  <a:pt x="582947" y="723900"/>
                </a:lnTo>
                <a:lnTo>
                  <a:pt x="577263" y="736600"/>
                </a:lnTo>
                <a:lnTo>
                  <a:pt x="587580" y="723900"/>
                </a:lnTo>
                <a:close/>
              </a:path>
              <a:path w="1456055" h="1473200">
                <a:moveTo>
                  <a:pt x="640060" y="660400"/>
                </a:moveTo>
                <a:lnTo>
                  <a:pt x="635134" y="660400"/>
                </a:lnTo>
                <a:lnTo>
                  <a:pt x="628417" y="673100"/>
                </a:lnTo>
                <a:lnTo>
                  <a:pt x="640060" y="660400"/>
                </a:lnTo>
                <a:close/>
              </a:path>
              <a:path w="1456055" h="1473200">
                <a:moveTo>
                  <a:pt x="668789" y="635000"/>
                </a:moveTo>
                <a:lnTo>
                  <a:pt x="663346" y="635000"/>
                </a:lnTo>
                <a:lnTo>
                  <a:pt x="656526" y="647700"/>
                </a:lnTo>
                <a:lnTo>
                  <a:pt x="668789" y="635000"/>
                </a:lnTo>
                <a:close/>
              </a:path>
              <a:path w="1456055" h="1473200">
                <a:moveTo>
                  <a:pt x="698982" y="609600"/>
                </a:moveTo>
                <a:lnTo>
                  <a:pt x="693315" y="609600"/>
                </a:lnTo>
                <a:lnTo>
                  <a:pt x="686133" y="622300"/>
                </a:lnTo>
                <a:lnTo>
                  <a:pt x="698982" y="609600"/>
                </a:lnTo>
                <a:close/>
              </a:path>
              <a:path w="1456055" h="1473200">
                <a:moveTo>
                  <a:pt x="797776" y="533400"/>
                </a:moveTo>
                <a:lnTo>
                  <a:pt x="791334" y="533400"/>
                </a:lnTo>
                <a:lnTo>
                  <a:pt x="783274" y="546100"/>
                </a:lnTo>
                <a:lnTo>
                  <a:pt x="797776" y="533400"/>
                </a:lnTo>
                <a:close/>
              </a:path>
              <a:path w="1456055" h="1473200">
                <a:moveTo>
                  <a:pt x="840834" y="508000"/>
                </a:moveTo>
                <a:lnTo>
                  <a:pt x="826780" y="508000"/>
                </a:lnTo>
                <a:lnTo>
                  <a:pt x="818306" y="520700"/>
                </a:lnTo>
                <a:lnTo>
                  <a:pt x="840834" y="508000"/>
                </a:lnTo>
                <a:close/>
              </a:path>
              <a:path w="1456055" h="1473200">
                <a:moveTo>
                  <a:pt x="1189197" y="381000"/>
                </a:moveTo>
                <a:lnTo>
                  <a:pt x="339491" y="381000"/>
                </a:lnTo>
                <a:lnTo>
                  <a:pt x="304577" y="419100"/>
                </a:lnTo>
                <a:lnTo>
                  <a:pt x="297901" y="431800"/>
                </a:lnTo>
                <a:lnTo>
                  <a:pt x="264961" y="469900"/>
                </a:lnTo>
                <a:lnTo>
                  <a:pt x="900927" y="469900"/>
                </a:lnTo>
                <a:lnTo>
                  <a:pt x="891782" y="482600"/>
                </a:lnTo>
                <a:lnTo>
                  <a:pt x="939629" y="457200"/>
                </a:lnTo>
                <a:lnTo>
                  <a:pt x="930225" y="457200"/>
                </a:lnTo>
                <a:lnTo>
                  <a:pt x="979363" y="444500"/>
                </a:lnTo>
                <a:lnTo>
                  <a:pt x="969701" y="444500"/>
                </a:lnTo>
                <a:lnTo>
                  <a:pt x="1020080" y="419100"/>
                </a:lnTo>
                <a:lnTo>
                  <a:pt x="1054182" y="419100"/>
                </a:lnTo>
                <a:lnTo>
                  <a:pt x="1080327" y="406400"/>
                </a:lnTo>
                <a:lnTo>
                  <a:pt x="1096707" y="406400"/>
                </a:lnTo>
                <a:lnTo>
                  <a:pt x="1123369" y="393700"/>
                </a:lnTo>
                <a:lnTo>
                  <a:pt x="1161760" y="393700"/>
                </a:lnTo>
                <a:lnTo>
                  <a:pt x="1189197" y="381000"/>
                </a:lnTo>
                <a:close/>
              </a:path>
              <a:path w="1456055" h="1473200">
                <a:moveTo>
                  <a:pt x="1038526" y="419100"/>
                </a:moveTo>
                <a:lnTo>
                  <a:pt x="1020080" y="419100"/>
                </a:lnTo>
                <a:lnTo>
                  <a:pt x="1012846" y="431800"/>
                </a:lnTo>
                <a:lnTo>
                  <a:pt x="1038526" y="419100"/>
                </a:lnTo>
                <a:close/>
              </a:path>
              <a:path w="1456055" h="1473200">
                <a:moveTo>
                  <a:pt x="1211364" y="381000"/>
                </a:moveTo>
                <a:lnTo>
                  <a:pt x="1189197" y="381000"/>
                </a:lnTo>
                <a:lnTo>
                  <a:pt x="1183720" y="393700"/>
                </a:lnTo>
                <a:lnTo>
                  <a:pt x="1211364" y="381000"/>
                </a:lnTo>
                <a:close/>
              </a:path>
            </a:pathLst>
          </a:custGeom>
          <a:solidFill>
            <a:srgbClr val="ECD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71379" y="369702"/>
            <a:ext cx="708824" cy="120600"/>
          </a:xfrm>
          <a:custGeom>
            <a:avLst/>
            <a:gdLst/>
            <a:ahLst/>
            <a:cxnLst/>
            <a:rect l="l" t="t" r="r" b="b"/>
            <a:pathLst>
              <a:path w="708660" h="120650">
                <a:moveTo>
                  <a:pt x="708240" y="0"/>
                </a:moveTo>
                <a:lnTo>
                  <a:pt x="0" y="0"/>
                </a:lnTo>
                <a:lnTo>
                  <a:pt x="0" y="120619"/>
                </a:lnTo>
                <a:lnTo>
                  <a:pt x="708240" y="120619"/>
                </a:lnTo>
                <a:lnTo>
                  <a:pt x="708240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803" y="-88863"/>
            <a:ext cx="1640328" cy="729930"/>
          </a:xfrm>
          <a:custGeom>
            <a:avLst/>
            <a:gdLst/>
            <a:ahLst/>
            <a:cxnLst/>
            <a:rect l="l" t="t" r="r" b="b"/>
            <a:pathLst>
              <a:path w="1393825" h="522605">
                <a:moveTo>
                  <a:pt x="1393328" y="0"/>
                </a:moveTo>
                <a:lnTo>
                  <a:pt x="1379345" y="54112"/>
                </a:lnTo>
                <a:lnTo>
                  <a:pt x="1364342" y="96201"/>
                </a:lnTo>
                <a:lnTo>
                  <a:pt x="1346332" y="136973"/>
                </a:lnTo>
                <a:lnTo>
                  <a:pt x="1325438" y="176319"/>
                </a:lnTo>
                <a:lnTo>
                  <a:pt x="1301779" y="214129"/>
                </a:lnTo>
                <a:lnTo>
                  <a:pt x="1275475" y="250294"/>
                </a:lnTo>
                <a:lnTo>
                  <a:pt x="1246645" y="284703"/>
                </a:lnTo>
                <a:lnTo>
                  <a:pt x="1215411" y="317248"/>
                </a:lnTo>
                <a:lnTo>
                  <a:pt x="1181893" y="347818"/>
                </a:lnTo>
                <a:lnTo>
                  <a:pt x="1146209" y="376306"/>
                </a:lnTo>
                <a:lnTo>
                  <a:pt x="1108481" y="402599"/>
                </a:lnTo>
                <a:lnTo>
                  <a:pt x="1068828" y="426591"/>
                </a:lnTo>
                <a:lnTo>
                  <a:pt x="1027370" y="448169"/>
                </a:lnTo>
                <a:lnTo>
                  <a:pt x="984228" y="467226"/>
                </a:lnTo>
                <a:lnTo>
                  <a:pt x="939522" y="483652"/>
                </a:lnTo>
                <a:lnTo>
                  <a:pt x="893371" y="497337"/>
                </a:lnTo>
                <a:lnTo>
                  <a:pt x="845896" y="508172"/>
                </a:lnTo>
                <a:lnTo>
                  <a:pt x="797216" y="516046"/>
                </a:lnTo>
                <a:lnTo>
                  <a:pt x="747452" y="520851"/>
                </a:lnTo>
                <a:lnTo>
                  <a:pt x="696724" y="522477"/>
                </a:lnTo>
                <a:lnTo>
                  <a:pt x="645996" y="520851"/>
                </a:lnTo>
                <a:lnTo>
                  <a:pt x="596230" y="516046"/>
                </a:lnTo>
                <a:lnTo>
                  <a:pt x="547547" y="508172"/>
                </a:lnTo>
                <a:lnTo>
                  <a:pt x="500068" y="497337"/>
                </a:lnTo>
                <a:lnTo>
                  <a:pt x="453912" y="483652"/>
                </a:lnTo>
                <a:lnTo>
                  <a:pt x="409199" y="467226"/>
                </a:lnTo>
                <a:lnTo>
                  <a:pt x="366051" y="448169"/>
                </a:lnTo>
                <a:lnTo>
                  <a:pt x="324586" y="426591"/>
                </a:lnTo>
                <a:lnTo>
                  <a:pt x="284925" y="402599"/>
                </a:lnTo>
                <a:lnTo>
                  <a:pt x="247189" y="376306"/>
                </a:lnTo>
                <a:lnTo>
                  <a:pt x="211497" y="347818"/>
                </a:lnTo>
                <a:lnTo>
                  <a:pt x="177970" y="317248"/>
                </a:lnTo>
                <a:lnTo>
                  <a:pt x="146728" y="284703"/>
                </a:lnTo>
                <a:lnTo>
                  <a:pt x="117890" y="250294"/>
                </a:lnTo>
                <a:lnTo>
                  <a:pt x="91578" y="214129"/>
                </a:lnTo>
                <a:lnTo>
                  <a:pt x="67912" y="176319"/>
                </a:lnTo>
                <a:lnTo>
                  <a:pt x="47011" y="136973"/>
                </a:lnTo>
                <a:lnTo>
                  <a:pt x="28996" y="96201"/>
                </a:lnTo>
                <a:lnTo>
                  <a:pt x="13987" y="54112"/>
                </a:lnTo>
                <a:lnTo>
                  <a:pt x="2104" y="10815"/>
                </a:lnTo>
                <a:lnTo>
                  <a:pt x="0" y="0"/>
                </a:lnTo>
              </a:path>
            </a:pathLst>
          </a:custGeom>
          <a:ln w="301625">
            <a:solidFill>
              <a:srgbClr val="C592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26751" y="5690128"/>
            <a:ext cx="7703931" cy="320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Присоединяйтесь</a:t>
            </a:r>
            <a:r>
              <a:rPr sz="2000" b="1" spc="5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sz="2000" b="1" spc="-5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</a:t>
            </a:r>
            <a:r>
              <a:rPr sz="2000" b="1" spc="-10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2000" b="1" spc="-15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</a:t>
            </a:r>
            <a:r>
              <a:rPr sz="2000" b="1" spc="-45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20" dirty="0">
                <a:solidFill>
                  <a:srgbClr val="5521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сетях!</a:t>
            </a:r>
            <a:endParaRPr sz="2000" b="1" dirty="0">
              <a:solidFill>
                <a:srgbClr val="5521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10">
            <a:extLst>
              <a:ext uri="{FF2B5EF4-FFF2-40B4-BE49-F238E27FC236}">
                <a16:creationId xmlns:a16="http://schemas.microsoft.com/office/drawing/2014/main" xmlns="" id="{9AB5C1BE-69DE-4E4E-BCEE-4BD6F5237912}"/>
              </a:ext>
            </a:extLst>
          </p:cNvPr>
          <p:cNvSpPr txBox="1">
            <a:spLocks/>
          </p:cNvSpPr>
          <p:nvPr/>
        </p:nvSpPr>
        <p:spPr>
          <a:xfrm>
            <a:off x="57164" y="2699010"/>
            <a:ext cx="9243858" cy="21516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>
            <a:lvl1pPr>
              <a:defRPr sz="3600" b="0" i="0">
                <a:solidFill>
                  <a:srgbClr val="552112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608965" marR="5080">
              <a:lnSpc>
                <a:spcPts val="3890"/>
              </a:lnSpc>
              <a:spcBef>
                <a:spcPts val="585"/>
              </a:spcBef>
            </a:pPr>
            <a:r>
              <a:rPr lang="ru-RU" kern="0" spc="-145" dirty="0"/>
              <a:t>Портал поддержки малого </a:t>
            </a:r>
            <a:br>
              <a:rPr lang="ru-RU" kern="0" spc="-145" dirty="0"/>
            </a:br>
            <a:r>
              <a:rPr lang="ru-RU" kern="0" spc="-145" dirty="0"/>
              <a:t>и среднего предпринимательства Ленинградской области</a:t>
            </a:r>
          </a:p>
          <a:p>
            <a:pPr marL="608965" marR="5080">
              <a:lnSpc>
                <a:spcPts val="3890"/>
              </a:lnSpc>
              <a:spcBef>
                <a:spcPts val="585"/>
              </a:spcBef>
            </a:pPr>
            <a:r>
              <a:rPr lang="en-US" kern="0" spc="-145" dirty="0">
                <a:solidFill>
                  <a:srgbClr val="EC5238"/>
                </a:solidFill>
              </a:rPr>
              <a:t>www.813.ru</a:t>
            </a:r>
            <a:r>
              <a:rPr lang="ru-RU" kern="0" spc="-145" dirty="0">
                <a:solidFill>
                  <a:srgbClr val="C34A3D"/>
                </a:solidFill>
              </a:rPr>
              <a:t>  </a:t>
            </a:r>
            <a:endParaRPr lang="ru-RU" kern="0" spc="-130" dirty="0">
              <a:solidFill>
                <a:srgbClr val="C34A3D"/>
              </a:solidFill>
            </a:endParaRPr>
          </a:p>
        </p:txBody>
      </p:sp>
      <p:pic>
        <p:nvPicPr>
          <p:cNvPr id="76" name="Рисунок 75">
            <a:extLst>
              <a:ext uri="{FF2B5EF4-FFF2-40B4-BE49-F238E27FC236}">
                <a16:creationId xmlns:a16="http://schemas.microsoft.com/office/drawing/2014/main" xmlns="" id="{A0A3E3DE-29BF-42A3-9FFD-90B6C749BA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0" y="6256153"/>
            <a:ext cx="675545" cy="675110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xmlns="" id="{53339A3A-0436-439A-9030-B993E54035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" y="6215678"/>
            <a:ext cx="756549" cy="75606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8CAF493-15E2-4026-897D-B784DBB77B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34" y="95235"/>
            <a:ext cx="3405978" cy="109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kern="1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Создание </a:t>
            </a:r>
            <a:r>
              <a:rPr lang="ru-RU" sz="3500" kern="12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условий для участия субъектов </a:t>
            </a:r>
            <a:r>
              <a:rPr lang="ru-RU" sz="3500" kern="1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МСП</a:t>
            </a:r>
            <a:br>
              <a:rPr lang="ru-RU" sz="3500" kern="1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</a:br>
            <a:r>
              <a:rPr lang="ru-RU" sz="3500" kern="1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в </a:t>
            </a:r>
            <a:r>
              <a:rPr lang="ru-RU" sz="3500" kern="12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качестве </a:t>
            </a:r>
            <a:r>
              <a:rPr lang="ru-RU" sz="3500" kern="1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поставщиков</a:t>
            </a:r>
            <a:endParaRPr lang="ru-RU" sz="3500" kern="1200" spc="-15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873" y="2051296"/>
            <a:ext cx="13537504" cy="48892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Ст. 7 Федерального закона № 209-ФЗ от 24.07.2007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Ст. 30 Федерального закона № 44-ФЗ от 05.04.2013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Постановление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Правительства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РФ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№ 1352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от 11.12.2014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ФП «Акселерация» Нацпроекта «Малое и среднее предпринимательство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и развитие индивидуальной предпринимательской инициативы»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Распоряжение Правительства ЛО № 710-Р от 29.09.2022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Дорожная карта по развитию конкуренции на рынках товаров, работ и услуг в Ленинградской области (распоряжение Губернатора ЛО № 1298-рг от 29.12.2021)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67929" y="4572942"/>
            <a:ext cx="7416824" cy="864096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1985" y="4860974"/>
            <a:ext cx="4032448" cy="108012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1945" y="1980654"/>
            <a:ext cx="5256584" cy="954107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Для государственных и муниципальных нужд </a:t>
            </a:r>
            <a:r>
              <a:rPr lang="ru-RU" sz="2800" dirty="0">
                <a:solidFill>
                  <a:schemeClr val="tx2"/>
                </a:solidFill>
                <a:latin typeface="Arial Narrow" panose="020B0606020202030204" pitchFamily="34" charset="0"/>
              </a:rPr>
              <a:t>44-ФЗ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12545" y="1980654"/>
            <a:ext cx="3960440" cy="64807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44593" y="1984058"/>
            <a:ext cx="5301024" cy="954107"/>
          </a:xfrm>
          <a:prstGeom prst="rect">
            <a:avLst/>
          </a:prstGeom>
          <a:ln w="38100" cmpd="sng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Конкретные заказчики  </a:t>
            </a:r>
          </a:p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223-ФЗ</a:t>
            </a:r>
            <a:endParaRPr lang="ru-RU" sz="28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296683" y="5560244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007889" y="725181"/>
            <a:ext cx="1214899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Рекомендованный объем закупок </a:t>
            </a:r>
            <a:r>
              <a:rPr lang="ru-RU" sz="3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у СМП*</a:t>
            </a: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450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379959"/>
              </p:ext>
            </p:extLst>
          </p:nvPr>
        </p:nvGraphicFramePr>
        <p:xfrm>
          <a:off x="1102168" y="1690203"/>
          <a:ext cx="1218614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68565" y="6752265"/>
            <a:ext cx="1072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* распоряжение Правительства Ленинградской области </a:t>
            </a:r>
            <a:r>
              <a:rPr lang="ru-RU" sz="20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от </a:t>
            </a:r>
            <a:r>
              <a:rPr lang="ru-RU" sz="20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29.09.2022 </a:t>
            </a:r>
            <a:r>
              <a:rPr lang="ru-RU" sz="20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№ 710-р</a:t>
            </a:r>
            <a:endParaRPr lang="ru-RU" sz="2000" spc="-15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296683" y="5560244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592065" y="713242"/>
            <a:ext cx="9278502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Ленинградская область </a:t>
            </a:r>
            <a:r>
              <a:rPr lang="ru-RU" sz="33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по доле </a:t>
            </a:r>
            <a:r>
              <a:rPr lang="ru-RU" sz="33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закупок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у СМП по рейтингу АСИ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050" y="50507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09227445"/>
              </p:ext>
            </p:extLst>
          </p:nvPr>
        </p:nvGraphicFramePr>
        <p:xfrm>
          <a:off x="1655961" y="828526"/>
          <a:ext cx="9912805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739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593065" y="5725070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12426" y="572358"/>
            <a:ext cx="997420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Закупки у СМП – поставщиков ЛО в 2022 году</a:t>
            </a:r>
            <a:endParaRPr lang="ru-RU" sz="3200" spc="-15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542255"/>
              </p:ext>
            </p:extLst>
          </p:nvPr>
        </p:nvGraphicFramePr>
        <p:xfrm>
          <a:off x="1352767" y="1620614"/>
          <a:ext cx="11167468" cy="2552673"/>
        </p:xfrm>
        <a:graphic>
          <a:graphicData uri="http://schemas.openxmlformats.org/drawingml/2006/table">
            <a:tbl>
              <a:tblPr firstRow="1" firstCol="1" bandRow="1"/>
              <a:tblGrid>
                <a:gridCol w="4392487"/>
                <a:gridCol w="2232248"/>
                <a:gridCol w="2376264"/>
                <a:gridCol w="2166469"/>
              </a:tblGrid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ГРБС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ОМСУ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Регион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FF4"/>
                    </a:solidFill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закупок у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СМП 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общем объеме закупок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64%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95%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77 %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закупок у поставщиков ЛО</a:t>
                      </a:r>
                      <a:endParaRPr lang="ru-RU" sz="2000" b="1" dirty="0">
                        <a:solidFill>
                          <a:srgbClr val="E04E3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2800" b="1" dirty="0">
                        <a:solidFill>
                          <a:srgbClr val="E04E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2800" b="1" dirty="0">
                        <a:solidFill>
                          <a:srgbClr val="E04E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2800" b="1" dirty="0">
                        <a:solidFill>
                          <a:srgbClr val="E04E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E04E3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Динамика по отношению к 2021 </a:t>
                      </a:r>
                      <a:endParaRPr lang="ru-RU" sz="2000" b="1" dirty="0">
                        <a:solidFill>
                          <a:srgbClr val="E04E3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800" b="1" baseline="0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ru-RU" sz="2800" b="1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2800" b="1" dirty="0">
                        <a:solidFill>
                          <a:srgbClr val="E04E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+ 6%</a:t>
                      </a:r>
                      <a:endParaRPr lang="ru-RU" sz="28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- 2%</a:t>
                      </a:r>
                      <a:endParaRPr lang="ru-RU" sz="2800" b="1" dirty="0">
                        <a:solidFill>
                          <a:srgbClr val="E04E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383" y="5930159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9751" y="1033915"/>
            <a:ext cx="1097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E04E39"/>
                </a:solidFill>
              </a:rPr>
              <a:t>       всего контрактов</a:t>
            </a:r>
            <a:r>
              <a:rPr lang="en-US" sz="2800" b="1" dirty="0" smtClean="0">
                <a:solidFill>
                  <a:srgbClr val="E04E39"/>
                </a:solidFill>
              </a:rPr>
              <a:t> </a:t>
            </a:r>
            <a:r>
              <a:rPr lang="ru-RU" sz="2800" b="1" dirty="0" smtClean="0">
                <a:solidFill>
                  <a:srgbClr val="E04E39"/>
                </a:solidFill>
              </a:rPr>
              <a:t>с СМП – </a:t>
            </a:r>
            <a:r>
              <a:rPr lang="ru-RU" sz="2800" b="1" dirty="0" smtClean="0">
                <a:solidFill>
                  <a:srgbClr val="E04E39"/>
                </a:solidFill>
              </a:rPr>
              <a:t>51,9 </a:t>
            </a:r>
            <a:r>
              <a:rPr lang="ru-RU" sz="2800" b="1" dirty="0" smtClean="0">
                <a:solidFill>
                  <a:srgbClr val="E04E39"/>
                </a:solidFill>
              </a:rPr>
              <a:t>млрд руб. </a:t>
            </a:r>
            <a:endParaRPr lang="ru-RU" sz="2800" b="1" dirty="0">
              <a:solidFill>
                <a:srgbClr val="E04E3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1716" y="4275641"/>
            <a:ext cx="11064327" cy="3693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Доля закупок у поставщиков ЛО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02949"/>
              </p:ext>
            </p:extLst>
          </p:nvPr>
        </p:nvGraphicFramePr>
        <p:xfrm>
          <a:off x="1881983" y="4639206"/>
          <a:ext cx="9120716" cy="2956560"/>
        </p:xfrm>
        <a:graphic>
          <a:graphicData uri="http://schemas.openxmlformats.org/drawingml/2006/table">
            <a:tbl>
              <a:tblPr firstRow="1" bandRow="1"/>
              <a:tblGrid>
                <a:gridCol w="2280179"/>
                <a:gridCol w="2280179"/>
                <a:gridCol w="2280179"/>
                <a:gridCol w="228017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ОМСУ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Доля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закупок у поставщиков ЛО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ГРБС</a:t>
                      </a:r>
                    </a:p>
                  </a:txBody>
                  <a:tcPr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Доля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закупок у поставщиков ЛО</a:t>
                      </a:r>
                      <a:endParaRPr lang="ru-RU" sz="1400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8EFF4"/>
                    </a:solidFill>
                  </a:tcPr>
                </a:tc>
              </a:tr>
              <a:tr h="14803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Наибольшая доля</a:t>
                      </a:r>
                      <a:endParaRPr lang="ru-RU" sz="14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8035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Сланцевский</a:t>
                      </a:r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МР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Комитет по ТЭК ЛО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0219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Киришский</a:t>
                      </a:r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МР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Архивное управление ЛО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Лужский</a:t>
                      </a:r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МР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Комитет ЛО по транспорту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659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Наименьшая</a:t>
                      </a:r>
                      <a:r>
                        <a:rPr lang="ru-RU" sz="1400" b="1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доля</a:t>
                      </a:r>
                      <a:endParaRPr lang="ru-RU" sz="14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Тихвинский МР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E04E39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 из 30 ГРБС</a:t>
                      </a:r>
                      <a:endParaRPr lang="ru-RU" sz="2000" b="1" dirty="0">
                        <a:solidFill>
                          <a:srgbClr val="E04E39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E04E39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b="1" dirty="0">
                        <a:solidFill>
                          <a:srgbClr val="E04E39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Всеволожский МР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51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Ломоносовский МР</a:t>
                      </a:r>
                      <a:endParaRPr lang="ru-RU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8E2416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400" b="1" dirty="0">
                        <a:solidFill>
                          <a:srgbClr val="8E2416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6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296683" y="5560244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26025" y="713242"/>
            <a:ext cx="1293086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Ленинградская область по доле закупок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у СМП по рейтингу АСИ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050" y="50507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63874" y="1915962"/>
            <a:ext cx="11449272" cy="4247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 2023 года изменена методология расчета показателя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9054" y="2700734"/>
            <a:ext cx="3849315" cy="108012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9054" y="2762927"/>
            <a:ext cx="4209355" cy="86793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Доля по объёму закупок у СМП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24713" y="2497020"/>
            <a:ext cx="4608512" cy="125572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Доля по количеству закупок только с ограничением у СМП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6130834" y="2808746"/>
            <a:ext cx="1800200" cy="576064"/>
          </a:xfrm>
          <a:prstGeom prst="rightArrow">
            <a:avLst/>
          </a:prstGeom>
          <a:noFill/>
          <a:ln w="2222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26597" y="4212902"/>
            <a:ext cx="9208674" cy="328089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     Статистика по показателю</a:t>
            </a:r>
          </a:p>
          <a:p>
            <a:pPr algn="ctr">
              <a:lnSpc>
                <a:spcPct val="13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2022</a:t>
            </a: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		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 2023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ru-RU" sz="28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ГРБС</a:t>
            </a: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	     65%	            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42%</a:t>
            </a: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			</a:t>
            </a:r>
          </a:p>
          <a:p>
            <a:pPr algn="ctr">
              <a:lnSpc>
                <a:spcPct val="130000"/>
              </a:lnSpc>
            </a:pPr>
            <a:r>
              <a:rPr lang="ru-RU" sz="28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ОМСУ</a:t>
            </a: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	     73%		      76%			</a:t>
            </a:r>
          </a:p>
          <a:p>
            <a:pPr algn="ctr">
              <a:lnSpc>
                <a:spcPct val="130000"/>
              </a:lnSpc>
            </a:pPr>
            <a:r>
              <a:rPr lang="ru-RU" sz="2800" b="1" dirty="0" smtClean="0">
                <a:solidFill>
                  <a:srgbClr val="562212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Итог	</a:t>
            </a: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	     69%		      56%			</a:t>
            </a:r>
          </a:p>
          <a:p>
            <a:pPr algn="ctr">
              <a:lnSpc>
                <a:spcPct val="13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926478" y="6360496"/>
            <a:ext cx="6408712" cy="0"/>
          </a:xfrm>
          <a:prstGeom prst="line">
            <a:avLst/>
          </a:prstGeom>
          <a:ln w="31750" cap="rnd">
            <a:solidFill>
              <a:srgbClr val="E04E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368929" y="5050732"/>
            <a:ext cx="2664296" cy="204249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593065" y="5725070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7889" y="871969"/>
            <a:ext cx="1080776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Электронный магазин </a:t>
            </a:r>
            <a:r>
              <a:rPr lang="ru-RU" sz="3200" spc="-15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Ленинградской области </a:t>
            </a: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383" y="5930159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87389"/>
              </p:ext>
            </p:extLst>
          </p:nvPr>
        </p:nvGraphicFramePr>
        <p:xfrm>
          <a:off x="1202480" y="1548606"/>
          <a:ext cx="11881320" cy="3337542"/>
        </p:xfrm>
        <a:graphic>
          <a:graphicData uri="http://schemas.openxmlformats.org/drawingml/2006/table">
            <a:tbl>
              <a:tblPr firstRow="1" firstCol="1" bandRow="1"/>
              <a:tblGrid>
                <a:gridCol w="5760640"/>
                <a:gridCol w="3096344"/>
                <a:gridCol w="3024336"/>
              </a:tblGrid>
              <a:tr h="61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ГРБС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ОМСУ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FF4"/>
                    </a:solidFill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E04E3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закупок малого объема в общем объеме закупок</a:t>
                      </a:r>
                      <a:endParaRPr lang="ru-RU" sz="2000" b="1" dirty="0">
                        <a:solidFill>
                          <a:srgbClr val="E04E3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10,2%</a:t>
                      </a:r>
                      <a:endParaRPr lang="ru-RU" sz="2800" b="1" dirty="0">
                        <a:solidFill>
                          <a:srgbClr val="E04E3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53,5%</a:t>
                      </a:r>
                      <a:endParaRPr lang="ru-RU" sz="2800" b="1" dirty="0">
                        <a:solidFill>
                          <a:srgbClr val="E04E3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Общий</a:t>
                      </a:r>
                      <a:r>
                        <a:rPr lang="ru-RU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объем закупок малого объема, млн. руб.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3 665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32 724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том числе посредством ЭМ ЛО, </a:t>
                      </a:r>
                      <a:r>
                        <a:rPr lang="ru-RU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3 665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1 495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E04E3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закупок</a:t>
                      </a:r>
                      <a:r>
                        <a:rPr lang="ru-RU" sz="2000" b="1" baseline="0" dirty="0" smtClean="0">
                          <a:solidFill>
                            <a:srgbClr val="E04E3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малого объема посредством ЭМ ЛО</a:t>
                      </a:r>
                      <a:endParaRPr lang="ru-RU" sz="2000" b="1" dirty="0">
                        <a:solidFill>
                          <a:srgbClr val="E04E39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E04E39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89751" y="5300271"/>
            <a:ext cx="9361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8E2416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Доля закупок малого объема посредством ЭМ </a:t>
            </a:r>
            <a:r>
              <a:rPr lang="ru-RU" b="1" dirty="0" smtClean="0">
                <a:solidFill>
                  <a:srgbClr val="8E2416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ЛО</a:t>
            </a:r>
          </a:p>
          <a:p>
            <a:endParaRPr lang="ru-RU" b="1" dirty="0" smtClean="0">
              <a:solidFill>
                <a:srgbClr val="8E24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E04E3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Гатчинский муниципальный </a:t>
            </a:r>
            <a:r>
              <a:rPr lang="ru-RU" b="1" i="1" dirty="0" smtClean="0">
                <a:solidFill>
                  <a:srgbClr val="E04E3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район		31,5%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i="1" dirty="0" smtClean="0">
              <a:solidFill>
                <a:srgbClr val="E04E39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 err="1">
                <a:solidFill>
                  <a:srgbClr val="E04E3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Лодейнопольский</a:t>
            </a:r>
            <a:r>
              <a:rPr lang="ru-RU" b="1" i="1" dirty="0">
                <a:solidFill>
                  <a:srgbClr val="E04E3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муниципальный </a:t>
            </a:r>
            <a:r>
              <a:rPr lang="ru-RU" b="1" i="1" dirty="0" smtClean="0">
                <a:solidFill>
                  <a:srgbClr val="E04E39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район	30,9%</a:t>
            </a:r>
            <a:endParaRPr lang="ru-RU" b="1" i="1" dirty="0">
              <a:solidFill>
                <a:srgbClr val="E04E39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b="1" dirty="0">
              <a:solidFill>
                <a:srgbClr val="8E24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3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593065" y="5725070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7889" y="725181"/>
            <a:ext cx="1105623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Особенности закупок у субъектов МСП по 223-ФЗ </a:t>
            </a:r>
            <a:endParaRPr lang="ru-RU" sz="3200" spc="-15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383" y="5930159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24114" y="1439664"/>
            <a:ext cx="10009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8E2416"/>
                </a:solidFill>
              </a:rPr>
              <a:t>уполномоченный орган в регионе на  осуществление мониторинга соответствия планов закупок и годовых отчетов заказчиков по 223-ФЗ</a:t>
            </a:r>
            <a:endParaRPr lang="ru-RU" sz="2400" b="1" dirty="0">
              <a:solidFill>
                <a:srgbClr val="8E241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0596" y="2890731"/>
            <a:ext cx="11483435" cy="4247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87 заказчиков регионального и муниципального уровня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7894" y="3564830"/>
            <a:ext cx="12241360" cy="280692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выполнение квот закупок у субъектов МСП по 223-ФЗ </a:t>
            </a:r>
          </a:p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sz="28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своевременность размещения заказчиками годового плана на очередной финансовый год </a:t>
            </a:r>
          </a:p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sz="28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marL="457200" indent="-457200"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своевременность размещения заказчиками годового отчета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3833" y="1605864"/>
            <a:ext cx="2160240" cy="86793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8E2416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Комитет МСБ и ПР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36081" y="1836638"/>
            <a:ext cx="0" cy="360040"/>
          </a:xfrm>
          <a:prstGeom prst="line">
            <a:avLst/>
          </a:prstGeom>
          <a:ln w="57150" cap="rnd">
            <a:solidFill>
              <a:srgbClr val="E04E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736081" y="1836638"/>
            <a:ext cx="0" cy="360040"/>
          </a:xfrm>
          <a:prstGeom prst="line">
            <a:avLst/>
          </a:prstGeom>
          <a:ln w="57150" cap="rnd">
            <a:solidFill>
              <a:srgbClr val="E04E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6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593065" y="5725070"/>
            <a:ext cx="3720408" cy="3214634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23485" y="1041207"/>
            <a:ext cx="911820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spc="-15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Выявлены нарушения по 14 заказчикам </a:t>
            </a:r>
            <a:endParaRPr lang="ru-RU" sz="3200" spc="-15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383" y="5930159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1843" y="1792182"/>
            <a:ext cx="12805420" cy="353943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Нарушение срока размещения Плана закупок на 2023 год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										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разместили План закупок на 2023 год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Нарушение срока размещения Годового отчета о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закупке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субъектов МСП за 2022 год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Не размещен Годовой отчет о закупке у субъектов МСП за 2022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01177" y="2772742"/>
            <a:ext cx="852092" cy="4801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601177" y="1908646"/>
            <a:ext cx="852092" cy="4801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9</a:t>
            </a:r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601177" y="4859657"/>
            <a:ext cx="852092" cy="4801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4</a:t>
            </a:r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601177" y="3586774"/>
            <a:ext cx="852092" cy="48013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0058" y="5869086"/>
            <a:ext cx="12673408" cy="86793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Рекомендовано учредителям – ОИВ и ОМСУ – осуществлять контроль за выполнением заказчиками требований 223-ФЗ</a:t>
            </a:r>
          </a:p>
        </p:txBody>
      </p:sp>
    </p:spTree>
    <p:extLst>
      <p:ext uri="{BB962C8B-B14F-4D97-AF65-F5344CB8AC3E}">
        <p14:creationId xmlns:p14="http://schemas.microsoft.com/office/powerpoint/2010/main" val="4353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90000"/>
          </a:lnSpc>
          <a:defRPr sz="2800" dirty="0" smtClean="0">
            <a:solidFill>
              <a:srgbClr val="562212"/>
            </a:solidFill>
            <a:latin typeface="Arial Black" panose="020B0A04020102020204" pitchFamily="34" charset="0"/>
            <a:ea typeface="Roboto Black" panose="02000000000000000000" pitchFamily="2" charset="0"/>
          </a:defRPr>
        </a:defPPr>
      </a:lstStyle>
    </a:spDef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34804</TotalTime>
  <Words>599</Words>
  <Application>Microsoft Office PowerPoint</Application>
  <PresentationFormat>Произвольный</PresentationFormat>
  <Paragraphs>168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Office Theme</vt:lpstr>
      <vt:lpstr>1_Тема Office</vt:lpstr>
      <vt:lpstr>2_Тема Office</vt:lpstr>
      <vt:lpstr>3_Тема Office</vt:lpstr>
      <vt:lpstr>Презентация PowerPoint</vt:lpstr>
      <vt:lpstr>Создание условий для участия субъектов МСП в качестве поставщиков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Дарья Леонидовна Бульина</cp:lastModifiedBy>
  <cp:revision>1016</cp:revision>
  <cp:lastPrinted>2023-08-25T11:57:24Z</cp:lastPrinted>
  <dcterms:modified xsi:type="dcterms:W3CDTF">2023-09-13T13:52:37Z</dcterms:modified>
</cp:coreProperties>
</file>