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  <p:sldMasterId id="2147483785" r:id="rId5"/>
    <p:sldMasterId id="2147483798" r:id="rId6"/>
  </p:sldMasterIdLst>
  <p:notesMasterIdLst>
    <p:notesMasterId r:id="rId21"/>
  </p:notesMasterIdLst>
  <p:handoutMasterIdLst>
    <p:handoutMasterId r:id="rId22"/>
  </p:handoutMasterIdLst>
  <p:sldIdLst>
    <p:sldId id="519" r:id="rId7"/>
    <p:sldId id="527" r:id="rId8"/>
    <p:sldId id="537" r:id="rId9"/>
    <p:sldId id="536" r:id="rId10"/>
    <p:sldId id="539" r:id="rId11"/>
    <p:sldId id="544" r:id="rId12"/>
    <p:sldId id="547" r:id="rId13"/>
    <p:sldId id="540" r:id="rId14"/>
    <p:sldId id="546" r:id="rId15"/>
    <p:sldId id="550" r:id="rId16"/>
    <p:sldId id="542" r:id="rId17"/>
    <p:sldId id="551" r:id="rId18"/>
    <p:sldId id="543" r:id="rId19"/>
    <p:sldId id="549" r:id="rId20"/>
  </p:sldIdLst>
  <p:sldSz cx="13681075" cy="7705725"/>
  <p:notesSz cx="6724650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8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9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4065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2888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370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38512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DE317-F8AD-412E-978B-99AE5E274AE6}">
          <p14:sldIdLst>
            <p14:sldId id="519"/>
            <p14:sldId id="527"/>
            <p14:sldId id="537"/>
            <p14:sldId id="536"/>
            <p14:sldId id="539"/>
            <p14:sldId id="544"/>
            <p14:sldId id="547"/>
            <p14:sldId id="540"/>
            <p14:sldId id="546"/>
            <p14:sldId id="550"/>
            <p14:sldId id="542"/>
            <p14:sldId id="551"/>
            <p14:sldId id="543"/>
            <p14:sldId id="5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EFEF"/>
    <a:srgbClr val="D8EFF4"/>
    <a:srgbClr val="E04E39"/>
    <a:srgbClr val="F5F1EA"/>
    <a:srgbClr val="D4F5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46" autoAdjust="0"/>
    <p:restoredTop sz="94966" autoAdjust="0"/>
  </p:normalViewPr>
  <p:slideViewPr>
    <p:cSldViewPr>
      <p:cViewPr>
        <p:scale>
          <a:sx n="110" d="100"/>
          <a:sy n="110" d="100"/>
        </p:scale>
        <p:origin x="-1530" y="-756"/>
      </p:cViewPr>
      <p:guideLst>
        <p:guide orient="horz" pos="2427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Оборот субъектов МСП, 
млрд </a:t>
            </a:r>
            <a:r>
              <a:rPr lang="ru-RU" dirty="0" smtClean="0"/>
              <a:t>руб.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Оборот субъектов МСП, 
млрд руб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Лист1!$D$5:$G$5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
(прогноз)</c:v>
                </c:pt>
              </c:strCache>
            </c:strRef>
          </c:cat>
          <c:val>
            <c:numRef>
              <c:f>Лист1!$D$6:$G$6</c:f>
              <c:numCache>
                <c:formatCode>#,##0.0</c:formatCode>
                <c:ptCount val="4"/>
                <c:pt idx="0">
                  <c:v>706.5</c:v>
                </c:pt>
                <c:pt idx="1">
                  <c:v>768.4</c:v>
                </c:pt>
                <c:pt idx="2">
                  <c:v>1008.1</c:v>
                </c:pt>
                <c:pt idx="3">
                  <c:v>1030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257344"/>
        <c:axId val="52171840"/>
      </c:barChart>
      <c:catAx>
        <c:axId val="123257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52171840"/>
        <c:crosses val="autoZero"/>
        <c:auto val="1"/>
        <c:lblAlgn val="ctr"/>
        <c:lblOffset val="100"/>
        <c:noMultiLvlLbl val="0"/>
      </c:catAx>
      <c:valAx>
        <c:axId val="521718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325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4015" cy="493712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084" y="2"/>
            <a:ext cx="2914015" cy="493712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8826"/>
            <a:ext cx="2914015" cy="49371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084" y="9378826"/>
            <a:ext cx="2914015" cy="49371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14748" cy="494187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338" y="7"/>
            <a:ext cx="2914748" cy="494187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1363"/>
            <a:ext cx="65722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157" y="4690829"/>
            <a:ext cx="5380349" cy="4442939"/>
          </a:xfrm>
          <a:prstGeom prst="rect">
            <a:avLst/>
          </a:prstGeom>
        </p:spPr>
        <p:txBody>
          <a:bodyPr vert="horz" lIns="90398" tIns="45199" rIns="90398" bIns="451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90"/>
            <a:ext cx="2914748" cy="494187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338" y="9378490"/>
            <a:ext cx="2914748" cy="494187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814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3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44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257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065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88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70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51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86250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38294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90340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42386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5D6AF5CD-8D77-4147-B015-DEA9F27E14DC}" type="slidenum">
              <a:rPr lang="ru-RU" altLang="ru-RU" sz="1300"/>
              <a:pPr>
                <a:spcBef>
                  <a:spcPts val="13"/>
                </a:spcBef>
                <a:spcAft>
                  <a:spcPts val="13"/>
                </a:spcAft>
              </a:pPr>
              <a:t>1</a:t>
            </a:fld>
            <a:endParaRPr lang="ru-RU" altLang="ru-RU" sz="130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54" y="4689995"/>
            <a:ext cx="5380349" cy="444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86355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02057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17756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33458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11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85" y="4690088"/>
            <a:ext cx="5380285" cy="4443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86250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38294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90340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42386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00951" algn="l"/>
                <a:tab pos="1803473" algn="l"/>
                <a:tab pos="2705994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</a:pPr>
            <a:fld id="{A3C7E97F-3B64-4AEC-AE1B-0B26F0F49ED0}" type="slidenum">
              <a:rPr lang="ru-RU" altLang="ru-RU" sz="1400"/>
              <a:pPr>
                <a:spcBef>
                  <a:spcPts val="13"/>
                </a:spcBef>
              </a:pPr>
              <a:t>12</a:t>
            </a:fld>
            <a:endParaRPr lang="ru-RU" altLang="ru-RU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1235075"/>
            <a:ext cx="5913438" cy="3332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53" y="4751582"/>
            <a:ext cx="5380349" cy="388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08335" y="9379986"/>
            <a:ext cx="2914748" cy="494266"/>
          </a:xfrm>
          <a:prstGeom prst="rect">
            <a:avLst/>
          </a:prstGeom>
          <a:noFill/>
          <a:ln>
            <a:noFill/>
          </a:ln>
          <a:effectLst/>
        </p:spPr>
        <p:txBody>
          <a:bodyPr lIns="90247" tIns="45124" rIns="90247" bIns="45124" anchor="b"/>
          <a:lstStyle>
            <a:lvl1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fld id="{E799E3B6-32FE-4084-A2F6-909A3C381EB1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86250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38294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90340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42386" indent="-22602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27182" algn="l"/>
                <a:tab pos="1655931" algn="l"/>
                <a:tab pos="248468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77479F28-6933-43E0-8EAE-1E5C586B5C6B}" type="slidenum">
              <a:rPr lang="ru-RU" altLang="ru-RU" sz="1300"/>
              <a:pPr>
                <a:spcBef>
                  <a:spcPts val="13"/>
                </a:spcBef>
                <a:spcAft>
                  <a:spcPts val="13"/>
                </a:spcAft>
              </a:pPr>
              <a:t>2</a:t>
            </a:fld>
            <a:endParaRPr lang="ru-RU" altLang="ru-RU" sz="13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54" y="4689995"/>
            <a:ext cx="5380349" cy="444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42950"/>
            <a:ext cx="6569075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86355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02057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17756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33458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5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85" y="4690088"/>
            <a:ext cx="5380285" cy="4443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81775" indent="-2256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33007" indent="-2256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384238" indent="-2256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35469" indent="-2256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2463" algn="l"/>
                <a:tab pos="1804927" algn="l"/>
                <a:tab pos="270739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13"/>
              </a:spcBef>
            </a:pPr>
            <a:fld id="{3C52C670-46CF-4A62-80A8-2629A9056E11}" type="slidenum">
              <a:rPr lang="ru-RU" altLang="ru-RU" sz="1400"/>
              <a:pPr>
                <a:spcBef>
                  <a:spcPts val="13"/>
                </a:spcBef>
              </a:pPr>
              <a:t>6</a:t>
            </a:fld>
            <a:endParaRPr lang="ru-RU" altLang="ru-RU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1235075"/>
            <a:ext cx="5915025" cy="3332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66" y="4751876"/>
            <a:ext cx="5379720" cy="3887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6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809070" y="9379199"/>
            <a:ext cx="2914016" cy="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7" tIns="45124" rIns="90247" bIns="45124" anchor="b"/>
          <a:lstStyle>
            <a:lvl1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</a:tabLst>
              <a:defRPr sz="1600"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fld id="{299B85EB-0BD5-437B-909E-F5F7452D2691}" type="slidenum">
              <a:rPr lang="ru-RU" altLang="ru-RU" sz="1200">
                <a:solidFill>
                  <a:srgbClr val="000000"/>
                </a:solidFill>
                <a:latin typeface="Calibri" charset="0"/>
              </a:rPr>
              <a:pPr algn="r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</a:pPr>
              <a:t>6</a:t>
            </a:fld>
            <a:endParaRPr lang="ru-RU" altLang="ru-RU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86355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02057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17756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33458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7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85" y="4690088"/>
            <a:ext cx="5380285" cy="4443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86355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02057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17756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33458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8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85" y="4690088"/>
            <a:ext cx="5380285" cy="4443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86355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02057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17756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33458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9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85" y="4690088"/>
            <a:ext cx="5380285" cy="4443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86355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02057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17756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33458" indent="-20785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1401" algn="l"/>
                <a:tab pos="1662804" algn="l"/>
                <a:tab pos="2494205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10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50888"/>
            <a:ext cx="65722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185" y="4690088"/>
            <a:ext cx="5380285" cy="4443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940900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xfrm>
            <a:off x="4532111" y="7141331"/>
            <a:ext cx="4615422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9661794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fld id="{9AA520F5-1EBA-4E04-8267-EABF67796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22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6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3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01" y="410290"/>
            <a:ext cx="11799929" cy="1489417"/>
          </a:xfrm>
          <a:prstGeom prst="rect">
            <a:avLst/>
          </a:prstGeom>
        </p:spPr>
        <p:txBody>
          <a:bodyPr lIns="101851" tIns="50932" rIns="101851" bIns="509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601" y="2051307"/>
            <a:ext cx="11799929" cy="4889212"/>
          </a:xfrm>
          <a:prstGeom prst="rect">
            <a:avLst/>
          </a:prstGeom>
        </p:spPr>
        <p:txBody>
          <a:bodyPr lIns="101851" tIns="50932" rIns="101851" bIns="509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9834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F7438-DCE0-4AF7-B3BD-107ACA530C80}" type="datetimeFigureOut">
              <a:rPr lang="ru-RU"/>
              <a:pPr>
                <a:defRPr/>
              </a:pPr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32317" y="7142190"/>
            <a:ext cx="4616452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61558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B0ADED-770D-4005-9FF6-4ADA30DB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3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3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8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5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0" y="1661580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597977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79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7" y="282342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2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8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853" y="1261252"/>
            <a:ext cx="10260806" cy="2682318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0853" y="4047236"/>
            <a:ext cx="10260806" cy="1860201"/>
          </a:xfrm>
        </p:spPr>
        <p:txBody>
          <a:bodyPr/>
          <a:lstStyle>
            <a:lvl1pPr marL="0" indent="0" algn="ctr">
              <a:buNone/>
              <a:defRPr sz="2100"/>
            </a:lvl1pPr>
            <a:lvl2pPr marL="414016" indent="0" algn="ctr">
              <a:buNone/>
              <a:defRPr sz="1700"/>
            </a:lvl2pPr>
            <a:lvl3pPr marL="828030" indent="0" algn="ctr">
              <a:buNone/>
              <a:defRPr sz="1600"/>
            </a:lvl3pPr>
            <a:lvl4pPr marL="1242046" indent="0" algn="ctr">
              <a:buNone/>
              <a:defRPr sz="1300"/>
            </a:lvl4pPr>
            <a:lvl5pPr marL="1656060" indent="0" algn="ctr">
              <a:buNone/>
              <a:defRPr sz="1300"/>
            </a:lvl5pPr>
            <a:lvl6pPr marL="2070074" indent="0" algn="ctr">
              <a:buNone/>
              <a:defRPr sz="1300"/>
            </a:lvl6pPr>
            <a:lvl7pPr marL="2484090" indent="0" algn="ctr">
              <a:buNone/>
              <a:defRPr sz="1300"/>
            </a:lvl7pPr>
            <a:lvl8pPr marL="2898105" indent="0" algn="ctr">
              <a:buNone/>
              <a:defRPr sz="1300"/>
            </a:lvl8pPr>
            <a:lvl9pPr marL="331212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EE56-09AD-4C15-AC00-4EB62DA55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080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61B4-4520-4F0B-A9D8-5E288228E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374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715" y="1920673"/>
            <a:ext cx="11799281" cy="3206400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715" y="5157307"/>
            <a:ext cx="11799281" cy="1684548"/>
          </a:xfrm>
        </p:spPr>
        <p:txBody>
          <a:bodyPr/>
          <a:lstStyle>
            <a:lvl1pPr marL="0" indent="0">
              <a:buNone/>
              <a:defRPr sz="2100"/>
            </a:lvl1pPr>
            <a:lvl2pPr marL="414016" indent="0">
              <a:buNone/>
              <a:defRPr sz="1700"/>
            </a:lvl2pPr>
            <a:lvl3pPr marL="828030" indent="0">
              <a:buNone/>
              <a:defRPr sz="1600"/>
            </a:lvl3pPr>
            <a:lvl4pPr marL="1242046" indent="0">
              <a:buNone/>
              <a:defRPr sz="1300"/>
            </a:lvl4pPr>
            <a:lvl5pPr marL="1656060" indent="0">
              <a:buNone/>
              <a:defRPr sz="1300"/>
            </a:lvl5pPr>
            <a:lvl6pPr marL="2070074" indent="0">
              <a:buNone/>
              <a:defRPr sz="1300"/>
            </a:lvl6pPr>
            <a:lvl7pPr marL="2484090" indent="0">
              <a:buNone/>
              <a:defRPr sz="1300"/>
            </a:lvl7pPr>
            <a:lvl8pPr marL="2898105" indent="0">
              <a:buNone/>
              <a:defRPr sz="1300"/>
            </a:lvl8pPr>
            <a:lvl9pPr marL="331212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9FD8-BE86-4379-82DE-263C8B01E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669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765" y="1802610"/>
            <a:ext cx="6086385" cy="4467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8056" y="1802610"/>
            <a:ext cx="6086383" cy="4467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B9E0-2D27-4308-B6DE-98331E76C4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598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35" y="410339"/>
            <a:ext cx="11799281" cy="14887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335" y="1888998"/>
            <a:ext cx="5787594" cy="92578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016" indent="0">
              <a:buNone/>
              <a:defRPr sz="1700" b="1"/>
            </a:lvl2pPr>
            <a:lvl3pPr marL="828030" indent="0">
              <a:buNone/>
              <a:defRPr sz="1600" b="1"/>
            </a:lvl3pPr>
            <a:lvl4pPr marL="1242046" indent="0">
              <a:buNone/>
              <a:defRPr sz="1300" b="1"/>
            </a:lvl4pPr>
            <a:lvl5pPr marL="1656060" indent="0">
              <a:buNone/>
              <a:defRPr sz="1300" b="1"/>
            </a:lvl5pPr>
            <a:lvl6pPr marL="2070074" indent="0">
              <a:buNone/>
              <a:defRPr sz="1300" b="1"/>
            </a:lvl6pPr>
            <a:lvl7pPr marL="2484090" indent="0">
              <a:buNone/>
              <a:defRPr sz="1300" b="1"/>
            </a:lvl7pPr>
            <a:lvl8pPr marL="2898105" indent="0">
              <a:buNone/>
              <a:defRPr sz="1300" b="1"/>
            </a:lvl8pPr>
            <a:lvl9pPr marL="331212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2335" y="2814779"/>
            <a:ext cx="5787594" cy="4139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26726" y="1888998"/>
            <a:ext cx="5814888" cy="92578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016" indent="0">
              <a:buNone/>
              <a:defRPr sz="1700" b="1"/>
            </a:lvl2pPr>
            <a:lvl3pPr marL="828030" indent="0">
              <a:buNone/>
              <a:defRPr sz="1600" b="1"/>
            </a:lvl3pPr>
            <a:lvl4pPr marL="1242046" indent="0">
              <a:buNone/>
              <a:defRPr sz="1300" b="1"/>
            </a:lvl4pPr>
            <a:lvl5pPr marL="1656060" indent="0">
              <a:buNone/>
              <a:defRPr sz="1300" b="1"/>
            </a:lvl5pPr>
            <a:lvl6pPr marL="2070074" indent="0">
              <a:buNone/>
              <a:defRPr sz="1300" b="1"/>
            </a:lvl6pPr>
            <a:lvl7pPr marL="2484090" indent="0">
              <a:buNone/>
              <a:defRPr sz="1300" b="1"/>
            </a:lvl7pPr>
            <a:lvl8pPr marL="2898105" indent="0">
              <a:buNone/>
              <a:defRPr sz="1300" b="1"/>
            </a:lvl8pPr>
            <a:lvl9pPr marL="331212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26726" y="2814779"/>
            <a:ext cx="5814888" cy="4139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24F-AC21-4AF0-B835-50DB8F65E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751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B3BE-069D-4041-BD29-2F61C650F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304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D53D-31AB-48E4-9655-AE5111F3A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30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37" y="514004"/>
            <a:ext cx="4412878" cy="179829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6326" y="1110076"/>
            <a:ext cx="6925290" cy="547549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2337" y="2312294"/>
            <a:ext cx="4412878" cy="4281918"/>
          </a:xfrm>
        </p:spPr>
        <p:txBody>
          <a:bodyPr/>
          <a:lstStyle>
            <a:lvl1pPr marL="0" indent="0">
              <a:buNone/>
              <a:defRPr sz="1300"/>
            </a:lvl1pPr>
            <a:lvl2pPr marL="414016" indent="0">
              <a:buNone/>
              <a:defRPr sz="1300"/>
            </a:lvl2pPr>
            <a:lvl3pPr marL="828030" indent="0">
              <a:buNone/>
              <a:defRPr sz="1100"/>
            </a:lvl3pPr>
            <a:lvl4pPr marL="1242046" indent="0">
              <a:buNone/>
              <a:defRPr sz="900"/>
            </a:lvl4pPr>
            <a:lvl5pPr marL="1656060" indent="0">
              <a:buNone/>
              <a:defRPr sz="900"/>
            </a:lvl5pPr>
            <a:lvl6pPr marL="2070074" indent="0">
              <a:buNone/>
              <a:defRPr sz="900"/>
            </a:lvl6pPr>
            <a:lvl7pPr marL="2484090" indent="0">
              <a:buNone/>
              <a:defRPr sz="900"/>
            </a:lvl7pPr>
            <a:lvl8pPr marL="2898105" indent="0">
              <a:buNone/>
              <a:defRPr sz="900"/>
            </a:lvl8pPr>
            <a:lvl9pPr marL="33121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9175-8683-4D97-BEB3-6A687EC9B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14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37" y="514004"/>
            <a:ext cx="4412878" cy="179829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16326" y="1110076"/>
            <a:ext cx="6925290" cy="5475499"/>
          </a:xfrm>
        </p:spPr>
        <p:txBody>
          <a:bodyPr/>
          <a:lstStyle>
            <a:lvl1pPr marL="0" indent="0">
              <a:buNone/>
              <a:defRPr sz="2900"/>
            </a:lvl1pPr>
            <a:lvl2pPr marL="414016" indent="0">
              <a:buNone/>
              <a:defRPr sz="2500"/>
            </a:lvl2pPr>
            <a:lvl3pPr marL="828030" indent="0">
              <a:buNone/>
              <a:defRPr sz="2100"/>
            </a:lvl3pPr>
            <a:lvl4pPr marL="1242046" indent="0">
              <a:buNone/>
              <a:defRPr sz="1700"/>
            </a:lvl4pPr>
            <a:lvl5pPr marL="1656060" indent="0">
              <a:buNone/>
              <a:defRPr sz="1700"/>
            </a:lvl5pPr>
            <a:lvl6pPr marL="2070074" indent="0">
              <a:buNone/>
              <a:defRPr sz="1700"/>
            </a:lvl6pPr>
            <a:lvl7pPr marL="2484090" indent="0">
              <a:buNone/>
              <a:defRPr sz="1700"/>
            </a:lvl7pPr>
            <a:lvl8pPr marL="2898105" indent="0">
              <a:buNone/>
              <a:defRPr sz="1700"/>
            </a:lvl8pPr>
            <a:lvl9pPr marL="3312120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2337" y="2312294"/>
            <a:ext cx="4412878" cy="4281918"/>
          </a:xfrm>
        </p:spPr>
        <p:txBody>
          <a:bodyPr/>
          <a:lstStyle>
            <a:lvl1pPr marL="0" indent="0">
              <a:buNone/>
              <a:defRPr sz="1300"/>
            </a:lvl1pPr>
            <a:lvl2pPr marL="414016" indent="0">
              <a:buNone/>
              <a:defRPr sz="1300"/>
            </a:lvl2pPr>
            <a:lvl3pPr marL="828030" indent="0">
              <a:buNone/>
              <a:defRPr sz="1100"/>
            </a:lvl3pPr>
            <a:lvl4pPr marL="1242046" indent="0">
              <a:buNone/>
              <a:defRPr sz="900"/>
            </a:lvl4pPr>
            <a:lvl5pPr marL="1656060" indent="0">
              <a:buNone/>
              <a:defRPr sz="900"/>
            </a:lvl5pPr>
            <a:lvl6pPr marL="2070074" indent="0">
              <a:buNone/>
              <a:defRPr sz="900"/>
            </a:lvl6pPr>
            <a:lvl7pPr marL="2484090" indent="0">
              <a:buNone/>
              <a:defRPr sz="900"/>
            </a:lvl7pPr>
            <a:lvl8pPr marL="2898105" indent="0">
              <a:buNone/>
              <a:defRPr sz="900"/>
            </a:lvl8pPr>
            <a:lvl9pPr marL="33121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ED92-DE63-4FA9-A93A-3E2A6AE81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324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BE97-45ED-46E1-B2C1-9F09F004A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956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7487" y="306675"/>
            <a:ext cx="3076949" cy="5963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767" y="306675"/>
            <a:ext cx="9095819" cy="5963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E927-5B16-49F3-A5D7-027E157A2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107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081" y="2393770"/>
            <a:ext cx="11628914" cy="1651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2161" y="4366577"/>
            <a:ext cx="9576753" cy="19692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7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4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11" y="4951642"/>
            <a:ext cx="11628914" cy="15304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711" y="3266015"/>
            <a:ext cx="11628914" cy="168562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0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62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7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0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054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546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48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24870"/>
            <a:ext cx="6044851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054" y="2443714"/>
            <a:ext cx="6044851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49797" y="1724870"/>
            <a:ext cx="6047225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49797" y="2443714"/>
            <a:ext cx="6047225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9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6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5" y="306802"/>
            <a:ext cx="4500979" cy="13056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920" y="306802"/>
            <a:ext cx="7648101" cy="657662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055" y="1612495"/>
            <a:ext cx="4500979" cy="5270931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2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586" y="5394008"/>
            <a:ext cx="8208645" cy="63679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1586" y="688521"/>
            <a:ext cx="8208645" cy="4623435"/>
          </a:xfrm>
        </p:spPr>
        <p:txBody>
          <a:bodyPr/>
          <a:lstStyle>
            <a:lvl1pPr marL="0" indent="0">
              <a:buNone/>
              <a:defRPr sz="4300"/>
            </a:lvl1pPr>
            <a:lvl2pPr marL="611048" indent="0">
              <a:buNone/>
              <a:defRPr sz="3700"/>
            </a:lvl2pPr>
            <a:lvl3pPr marL="1222096" indent="0">
              <a:buNone/>
              <a:defRPr sz="3200"/>
            </a:lvl3pPr>
            <a:lvl4pPr marL="1833143" indent="0">
              <a:buNone/>
              <a:defRPr sz="2700"/>
            </a:lvl4pPr>
            <a:lvl5pPr marL="2444191" indent="0">
              <a:buNone/>
              <a:defRPr sz="2700"/>
            </a:lvl5pPr>
            <a:lvl6pPr marL="3055239" indent="0">
              <a:buNone/>
              <a:defRPr sz="2700"/>
            </a:lvl6pPr>
            <a:lvl7pPr marL="3666287" indent="0">
              <a:buNone/>
              <a:defRPr sz="2700"/>
            </a:lvl7pPr>
            <a:lvl8pPr marL="4277335" indent="0">
              <a:buNone/>
              <a:defRPr sz="2700"/>
            </a:lvl8pPr>
            <a:lvl9pPr marL="4888382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1586" y="6030801"/>
            <a:ext cx="8208645" cy="904352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3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8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8779" y="308587"/>
            <a:ext cx="3078242" cy="6574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054" y="308587"/>
            <a:ext cx="9006708" cy="6574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11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9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1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1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481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09633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64442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19257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1108" indent="-34110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39072" indent="-28425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37037" indent="-2274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1857" indent="-2274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46663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0147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5628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110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65920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8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9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9"/>
            <a:ext cx="2121357" cy="410259"/>
          </a:xfrm>
          <a:prstGeom prst="rect">
            <a:avLst/>
          </a:prstGeom>
        </p:spPr>
        <p:txBody>
          <a:bodyPr vert="horz" lIns="120158" tIns="60078" rIns="120158" bIns="6007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5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12" tIns="66751" rIns="133512" bIns="667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0779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779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779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13" indent="-250313" algn="l" defTabSz="600779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779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779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290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077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845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638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79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36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23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0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674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4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241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4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8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7"/>
            <a:ext cx="2121357" cy="410259"/>
          </a:xfrm>
          <a:prstGeom prst="rect">
            <a:avLst/>
          </a:prstGeom>
        </p:spPr>
        <p:txBody>
          <a:bodyPr vert="horz" lIns="120177" tIns="60088" rIns="120177" bIns="6008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28" tIns="66762" rIns="133528" bIns="667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087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87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87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53" indent="-250353" algn="l" defTabSz="60087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87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87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801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67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547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42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7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4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61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9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69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23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611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98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1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4" y="6903023"/>
            <a:ext cx="2121357" cy="410259"/>
          </a:xfrm>
          <a:prstGeom prst="rect">
            <a:avLst/>
          </a:prstGeom>
        </p:spPr>
        <p:txBody>
          <a:bodyPr vert="horz" lIns="120229" tIns="60112" rIns="120229" bIns="60112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2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783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4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87" tIns="66790" rIns="133587" bIns="667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1130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1130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1130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463" indent="-250463" algn="l" defTabSz="601130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1130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1130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6220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7358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8482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9615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3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26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39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52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65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06787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0791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52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940900" y="7141331"/>
            <a:ext cx="3076949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828030" algn="l"/>
                <a:tab pos="1656060" algn="l"/>
                <a:tab pos="2484090" algn="l"/>
              </a:tabLst>
              <a:defRPr sz="13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4532111" y="7141331"/>
            <a:ext cx="4615422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828030" algn="l"/>
                <a:tab pos="1656060" algn="l"/>
                <a:tab pos="2484090" algn="l"/>
                <a:tab pos="3312120" algn="l"/>
                <a:tab pos="41401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hangingPunct="0">
              <a:defRPr/>
            </a:pP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9661794" y="7141331"/>
            <a:ext cx="3076949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828030" algn="l"/>
                <a:tab pos="1656060" algn="l"/>
                <a:tab pos="2484090" algn="l"/>
              </a:tabLst>
              <a:defRPr sz="1300">
                <a:solidFill>
                  <a:srgbClr val="8B8B8B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3C5A92EA-8B17-46E4-8540-118C30872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3768" y="306674"/>
            <a:ext cx="12310669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768" y="1802610"/>
            <a:ext cx="12310669" cy="446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062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23743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277083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691096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105112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519126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10512" indent="-310512" algn="l" rtl="0" eaLnBrk="0" fontAlgn="base" hangingPunct="0">
        <a:lnSpc>
          <a:spcPct val="75000"/>
        </a:lnSpc>
        <a:spcBef>
          <a:spcPts val="1290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672774" indent="-258758" algn="l" rtl="0" eaLnBrk="0" fontAlgn="base" hangingPunct="0">
        <a:lnSpc>
          <a:spcPct val="75000"/>
        </a:lnSpc>
        <a:spcBef>
          <a:spcPts val="1030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5038" indent="-207006" algn="l" rtl="0" eaLnBrk="0" fontAlgn="base" hangingPunct="0">
        <a:lnSpc>
          <a:spcPct val="75000"/>
        </a:lnSpc>
        <a:spcBef>
          <a:spcPts val="78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449052" indent="-207006" algn="l" rtl="0" eaLnBrk="0" fontAlgn="base" hangingPunct="0">
        <a:lnSpc>
          <a:spcPct val="75000"/>
        </a:lnSpc>
        <a:spcBef>
          <a:spcPts val="521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3066" indent="-207006" algn="l" rtl="0" eaLnBrk="0" fontAlgn="base" hangingPunct="0">
        <a:lnSpc>
          <a:spcPct val="75000"/>
        </a:lnSpc>
        <a:spcBef>
          <a:spcPts val="261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277083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096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05112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126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16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3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046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6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074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09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105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12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4" y="308586"/>
            <a:ext cx="12312968" cy="1284288"/>
          </a:xfrm>
          <a:prstGeom prst="rect">
            <a:avLst/>
          </a:prstGeom>
        </p:spPr>
        <p:txBody>
          <a:bodyPr vert="horz" lIns="122210" tIns="61105" rIns="122210" bIns="611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98003"/>
            <a:ext cx="12312968" cy="5085422"/>
          </a:xfrm>
          <a:prstGeom prst="rect">
            <a:avLst/>
          </a:prstGeom>
        </p:spPr>
        <p:txBody>
          <a:bodyPr vert="horz" lIns="122210" tIns="61105" rIns="122210" bIns="611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054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21.12.2023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4368" y="7142066"/>
            <a:ext cx="4332340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04770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9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22209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86" indent="-458286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953" indent="-381905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620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667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715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763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811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859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906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048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096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43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1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239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287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382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hyperlink" Target="consultantplus://offline/ref=97152473FBAEC7A895B07B9C390D1BDBD73898A16F47FCD52DD08A650B570F70F1C7394C9840BEE3FE82EFB8CA308E48EA0B64A015dCKE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42"/>
            <a:ext cx="7815910" cy="359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389288" y="5941991"/>
            <a:ext cx="8140618" cy="10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500" b="1">
                <a:solidFill>
                  <a:srgbClr val="F93913"/>
                </a:solidFill>
              </a:rPr>
              <a:t>НЕРУШАЙ СВЕТЛАНА ИВАНОВНА 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100">
                <a:solidFill>
                  <a:srgbClr val="003EBA"/>
                </a:solidFill>
              </a:rPr>
              <a:t>председатель комитета по развитию малого, среднего бизнеса 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100">
                <a:solidFill>
                  <a:srgbClr val="003EBA"/>
                </a:solidFill>
              </a:rPr>
              <a:t>и потребительского рынка Ленинградской области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88330" y="2988766"/>
            <a:ext cx="11485077" cy="13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0" tIns="41399" rIns="82800" bIns="41399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3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75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sz="4000" b="1" i="1" dirty="0">
                <a:solidFill>
                  <a:srgbClr val="0070C0"/>
                </a:solidFill>
              </a:rPr>
              <a:t>Роль социального бизнеса в решении задач повышения качества жизни населения региона</a:t>
            </a:r>
            <a:endParaRPr lang="ru-RU" altLang="ru-RU" sz="40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9651" y="146357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08" y="5293022"/>
            <a:ext cx="12185649" cy="1060698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914308" fontAlgn="ctr">
              <a:defRPr/>
            </a:pPr>
            <a:r>
              <a:rPr lang="ru-RU" sz="3100" dirty="0">
                <a:solidFill>
                  <a:srgbClr val="0070C0"/>
                </a:solidFill>
                <a:latin typeface="Arial Black" panose="020B0A04020102020204" pitchFamily="34" charset="0"/>
              </a:rPr>
              <a:t>Общий объем финансирования – </a:t>
            </a:r>
            <a:r>
              <a:rPr lang="ru-RU" sz="31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млн </a:t>
            </a:r>
            <a:r>
              <a:rPr lang="ru-RU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defTabSz="914308" fontAlgn="ctr">
              <a:defRPr/>
            </a:pPr>
            <a:r>
              <a:rPr lang="ru-RU" sz="3100" dirty="0">
                <a:solidFill>
                  <a:srgbClr val="0070C0"/>
                </a:solidFill>
                <a:latin typeface="Arial Black" panose="020B0A04020102020204" pitchFamily="34" charset="0"/>
              </a:rPr>
              <a:t>Количество получателей за период </a:t>
            </a:r>
            <a:r>
              <a:rPr lang="ru-RU" sz="31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– </a:t>
            </a:r>
            <a:r>
              <a:rPr lang="ru-RU" sz="31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 </a:t>
            </a:r>
            <a:r>
              <a:rPr lang="ru-RU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6689" y="2499139"/>
            <a:ext cx="1618377" cy="43086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526" y="364637"/>
            <a:ext cx="12348596" cy="126956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342797" indent="-342797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31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Предоставление субсидии на возмещение части </a:t>
            </a: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затрат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субъектам </a:t>
            </a:r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МСП, признанным социальными предприятиями</a:t>
            </a:r>
          </a:p>
        </p:txBody>
      </p:sp>
      <p:sp>
        <p:nvSpPr>
          <p:cNvPr id="9" name="Нашивка 32">
            <a:extLst>
              <a:ext uri="{FF2B5EF4-FFF2-40B4-BE49-F238E27FC236}">
                <a16:creationId xmlns:a16="http://schemas.microsoft.com/office/drawing/2014/main" xmlns="" id="{EE0C7DCC-A9E4-44AC-8D8C-E331793F81E3}"/>
              </a:ext>
            </a:extLst>
          </p:cNvPr>
          <p:cNvSpPr/>
          <p:nvPr/>
        </p:nvSpPr>
        <p:spPr>
          <a:xfrm>
            <a:off x="6348734" y="3682617"/>
            <a:ext cx="639575" cy="481456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2" tIns="45711" rIns="91422" bIns="45711" rtlCol="0" anchor="ctr">
            <a:spAutoFit/>
          </a:bodyPr>
          <a:lstStyle/>
          <a:p>
            <a:pPr algn="ctr" defTabSz="914308">
              <a:lnSpc>
                <a:spcPct val="90000"/>
              </a:lnSpc>
            </a:pP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71048" y="2484710"/>
            <a:ext cx="1399385" cy="449568"/>
          </a:xfrm>
          <a:prstGeom prst="rect">
            <a:avLst/>
          </a:prstGeom>
        </p:spPr>
        <p:txBody>
          <a:bodyPr wrap="none" lIns="102651" tIns="51325" rIns="102651" bIns="51325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1" name="Прямоугольник 19">
            <a:extLst>
              <a:ext uri="{FF2B5EF4-FFF2-40B4-BE49-F238E27FC236}">
                <a16:creationId xmlns:a16="http://schemas.microsoft.com/office/drawing/2014/main" xmlns="" id="{D8402738-C177-4ACF-B20C-7ECDBFF58DF1}"/>
              </a:ext>
            </a:extLst>
          </p:cNvPr>
          <p:cNvSpPr/>
          <p:nvPr/>
        </p:nvSpPr>
        <p:spPr>
          <a:xfrm>
            <a:off x="-156544" y="2507406"/>
            <a:ext cx="2263234" cy="43822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517C4934-E45E-4B98-8661-BABE2DA58E5A}"/>
              </a:ext>
            </a:extLst>
          </p:cNvPr>
          <p:cNvSpPr/>
          <p:nvPr/>
        </p:nvSpPr>
        <p:spPr>
          <a:xfrm>
            <a:off x="-72231" y="3248056"/>
            <a:ext cx="2435662" cy="1180870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/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8,0 </a:t>
            </a:r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/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 fontAlgn="ctr">
              <a:defRPr/>
            </a:pP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 МСП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CD9EEF83-38BD-4E21-8CD6-7582B748B6E1}"/>
              </a:ext>
            </a:extLst>
          </p:cNvPr>
          <p:cNvSpPr/>
          <p:nvPr/>
        </p:nvSpPr>
        <p:spPr>
          <a:xfrm>
            <a:off x="9533039" y="2484710"/>
            <a:ext cx="1596973" cy="449568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xmlns="" id="{1164C10D-E459-4844-94CF-4ECECCCFB70E}"/>
              </a:ext>
            </a:extLst>
          </p:cNvPr>
          <p:cNvSpPr/>
          <p:nvPr/>
        </p:nvSpPr>
        <p:spPr>
          <a:xfrm>
            <a:off x="2106689" y="3262595"/>
            <a:ext cx="2290667" cy="1175792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/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15,0 </a:t>
            </a:r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</a:p>
          <a:p>
            <a:pPr algn="ctr" defTabSz="914308"/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 fontAlgn="ctr">
              <a:defRPr/>
            </a:pP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51 МСП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xmlns="" id="{4057256D-33C4-40C4-85D1-B05B24D9BFA8}"/>
              </a:ext>
            </a:extLst>
          </p:cNvPr>
          <p:cNvSpPr/>
          <p:nvPr/>
        </p:nvSpPr>
        <p:spPr>
          <a:xfrm>
            <a:off x="9264180" y="3213990"/>
            <a:ext cx="1991055" cy="1175792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/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27,0 </a:t>
            </a:r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/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 fontAlgn="ctr">
              <a:defRPr/>
            </a:pP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83 МСП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xmlns="" id="{DF8DFEAD-4AF8-4718-949C-008A546C1C07}"/>
              </a:ext>
            </a:extLst>
          </p:cNvPr>
          <p:cNvSpPr/>
          <p:nvPr/>
        </p:nvSpPr>
        <p:spPr>
          <a:xfrm>
            <a:off x="6539121" y="3211871"/>
            <a:ext cx="2389848" cy="1175792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/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26,5 </a:t>
            </a:r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</a:p>
          <a:p>
            <a:pPr algn="ctr" defTabSz="914308"/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 fontAlgn="ctr">
              <a:defRPr/>
            </a:pP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98 МСП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C84465A3-356E-4A4C-A204-C42A8C0DD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46" y="3696832"/>
            <a:ext cx="690954" cy="506909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A5F208E8-46D5-4462-A924-12F23BE3C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969" y="3738468"/>
            <a:ext cx="690954" cy="506909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C117BE3D-72E3-46AB-A4D4-55EDC413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58" y="3669891"/>
            <a:ext cx="690954" cy="50690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8274" y="2496058"/>
            <a:ext cx="1376718" cy="438220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</a:p>
        </p:txBody>
      </p:sp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C2116C81-9FE0-446C-B2DC-D210885AF413}"/>
              </a:ext>
            </a:extLst>
          </p:cNvPr>
          <p:cNvSpPr/>
          <p:nvPr/>
        </p:nvSpPr>
        <p:spPr>
          <a:xfrm>
            <a:off x="4317508" y="3277191"/>
            <a:ext cx="2415871" cy="1175792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/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30,0 </a:t>
            </a:r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/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 fontAlgn="ctr">
              <a:defRPr/>
            </a:pP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76 МСП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CD9EEF83-38BD-4E21-8CD6-7582B748B6E1}"/>
              </a:ext>
            </a:extLst>
          </p:cNvPr>
          <p:cNvSpPr/>
          <p:nvPr/>
        </p:nvSpPr>
        <p:spPr>
          <a:xfrm>
            <a:off x="11887093" y="2507407"/>
            <a:ext cx="1596973" cy="449568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23" name="Прямоугольник 1">
            <a:extLst>
              <a:ext uri="{FF2B5EF4-FFF2-40B4-BE49-F238E27FC236}">
                <a16:creationId xmlns:a16="http://schemas.microsoft.com/office/drawing/2014/main" xmlns="" id="{4057256D-33C4-40C4-85D1-B05B24D9BFA8}"/>
              </a:ext>
            </a:extLst>
          </p:cNvPr>
          <p:cNvSpPr/>
          <p:nvPr/>
        </p:nvSpPr>
        <p:spPr>
          <a:xfrm>
            <a:off x="11618234" y="3204790"/>
            <a:ext cx="1991055" cy="1175792"/>
          </a:xfrm>
          <a:prstGeom prst="rect">
            <a:avLst/>
          </a:prstGeom>
        </p:spPr>
        <p:txBody>
          <a:bodyPr wrap="square" lIns="102651" tIns="51325" rIns="102651" bIns="51325">
            <a:spAutoFit/>
          </a:bodyPr>
          <a:lstStyle/>
          <a:p>
            <a:pPr algn="ctr" defTabSz="914308"/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43,5 млн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руб.</a:t>
            </a:r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/>
            <a:endParaRPr lang="ru-RU" sz="2200" b="1" dirty="0">
              <a:solidFill>
                <a:srgbClr val="E04E3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308" fontAlgn="ctr">
              <a:defRPr/>
            </a:pPr>
            <a:r>
              <a:rPr lang="ru-RU" sz="2400" b="1" kern="0" dirty="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102 </a:t>
            </a:r>
            <a:r>
              <a:rPr lang="ru-RU" sz="2400" b="1" kern="0" dirty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МСП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C117BE3D-72E3-46AB-A4D4-55EDC413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011" y="3657165"/>
            <a:ext cx="690954" cy="506909"/>
          </a:xfrm>
          <a:prstGeom prst="rect">
            <a:avLst/>
          </a:prstGeom>
        </p:spPr>
      </p:pic>
      <p:sp>
        <p:nvSpPr>
          <p:cNvPr id="25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10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58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9651" y="146357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713" y="5653062"/>
            <a:ext cx="12185649" cy="1060698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 defTabSz="914308" fontAlgn="ctr">
              <a:defRPr/>
            </a:pPr>
            <a:r>
              <a:rPr lang="ru-RU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</a:t>
            </a:r>
            <a:r>
              <a:rPr lang="ru-RU" sz="31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социальных проектов</a:t>
            </a:r>
            <a:r>
              <a:rPr lang="en-US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реализуемых </a:t>
            </a:r>
          </a:p>
          <a:p>
            <a:pPr algn="ctr" defTabSz="914308" fontAlgn="ctr">
              <a:defRPr/>
            </a:pPr>
            <a:r>
              <a:rPr lang="ru-RU" sz="31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Ленинградской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9315" y="1432022"/>
            <a:ext cx="1618377" cy="507383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 defTabSz="914308" fontAlgn="ctr">
              <a:defRPr/>
            </a:pPr>
            <a:r>
              <a:rPr lang="ru-RU" sz="2700" b="1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9763" y="2397034"/>
            <a:ext cx="2158830" cy="887786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 defTabSz="914308">
              <a:defRPr/>
            </a:pPr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26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 defTabSz="914308">
              <a:defRPr/>
            </a:pPr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МСП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4766" y="3890640"/>
            <a:ext cx="12348596" cy="154484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100" spc="-15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Реализуется в рамках регионального 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100" spc="-15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«Создание </a:t>
            </a:r>
            <a:r>
              <a:rPr lang="ru-RU" sz="3100" spc="-15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условий для легкого старта и комфортного ведения </a:t>
            </a:r>
            <a:r>
              <a:rPr lang="ru-RU" sz="3100" spc="-15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бизнеса»  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3762" y="1410266"/>
            <a:ext cx="1623584" cy="507383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 defTabSz="914308" fontAlgn="ctr">
              <a:defRPr/>
            </a:pPr>
            <a:r>
              <a:rPr lang="ru-RU" sz="2700" b="1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5136" y="2261444"/>
            <a:ext cx="2609732" cy="88778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308" fontAlgn="ctr">
              <a:defRPr/>
            </a:pPr>
            <a:r>
              <a:rPr lang="ru-RU" sz="2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51,3 </a:t>
            </a:r>
            <a:r>
              <a:rPr lang="ru-RU" sz="26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 defTabSz="914308" fontAlgn="ctr">
              <a:defRPr/>
            </a:pPr>
            <a:r>
              <a:rPr lang="ru-RU" sz="26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12" name="Нашивка 32">
            <a:extLst>
              <a:ext uri="{FF2B5EF4-FFF2-40B4-BE49-F238E27FC236}">
                <a16:creationId xmlns:a16="http://schemas.microsoft.com/office/drawing/2014/main" xmlns="" id="{1714DFBC-DEE6-4DCE-872E-18D15D2AEAFA}"/>
              </a:ext>
            </a:extLst>
          </p:cNvPr>
          <p:cNvSpPr/>
          <p:nvPr/>
        </p:nvSpPr>
        <p:spPr>
          <a:xfrm>
            <a:off x="3953219" y="2492992"/>
            <a:ext cx="880766" cy="480113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2" tIns="45711" rIns="91422" bIns="45711" rtlCol="0" anchor="ctr">
            <a:spAutoFit/>
          </a:bodyPr>
          <a:lstStyle/>
          <a:p>
            <a:pPr algn="ctr" defTabSz="914308">
              <a:lnSpc>
                <a:spcPct val="90000"/>
              </a:lnSpc>
            </a:pP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7756" y="2283483"/>
            <a:ext cx="2181496" cy="899135"/>
          </a:xfrm>
          <a:prstGeom prst="rect">
            <a:avLst/>
          </a:prstGeom>
        </p:spPr>
        <p:txBody>
          <a:bodyPr wrap="none" lIns="102651" tIns="51325" rIns="102651" bIns="51325">
            <a:spAutoFit/>
          </a:bodyPr>
          <a:lstStyle/>
          <a:p>
            <a:pPr algn="ctr" defTabSz="914308"/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600" b="1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 defTabSz="914308"/>
            <a:r>
              <a:rPr lang="ru-RU" sz="2600" b="1" dirty="0">
                <a:solidFill>
                  <a:srgbClr val="E04E3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44 МСП</a:t>
            </a:r>
            <a:endParaRPr lang="ru-RU" sz="2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73957" y="1404590"/>
            <a:ext cx="1646250" cy="518732"/>
          </a:xfrm>
          <a:prstGeom prst="rect">
            <a:avLst/>
          </a:prstGeom>
        </p:spPr>
        <p:txBody>
          <a:bodyPr wrap="none" lIns="102651" tIns="51325" rIns="102651" bIns="51325">
            <a:spAutoFit/>
          </a:bodyPr>
          <a:lstStyle/>
          <a:p>
            <a:pPr algn="ctr" defTabSz="914308" fontAlgn="ctr">
              <a:defRPr/>
            </a:pPr>
            <a:r>
              <a:rPr lang="ru-RU" sz="2700" b="1" kern="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15" name="Нашивка 32">
            <a:extLst>
              <a:ext uri="{FF2B5EF4-FFF2-40B4-BE49-F238E27FC236}">
                <a16:creationId xmlns:a16="http://schemas.microsoft.com/office/drawing/2014/main" xmlns="" id="{7D7D8DFA-C589-4BD5-8F93-B02B8A662D02}"/>
              </a:ext>
            </a:extLst>
          </p:cNvPr>
          <p:cNvSpPr/>
          <p:nvPr/>
        </p:nvSpPr>
        <p:spPr>
          <a:xfrm>
            <a:off x="8264063" y="2489741"/>
            <a:ext cx="880766" cy="480113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2" tIns="45711" rIns="91422" bIns="45711" rtlCol="0" anchor="ctr">
            <a:spAutoFit/>
          </a:bodyPr>
          <a:lstStyle/>
          <a:p>
            <a:pPr algn="ctr" defTabSz="914308">
              <a:lnSpc>
                <a:spcPct val="90000"/>
              </a:lnSpc>
            </a:pP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5246" y="324470"/>
            <a:ext cx="6360616" cy="46626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Гранты социальным предприятиям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11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1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268851" y="745600"/>
            <a:ext cx="1895399" cy="24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pPr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01868" y="437016"/>
            <a:ext cx="1605033" cy="7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pPr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16361" y="7011854"/>
            <a:ext cx="206641" cy="20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pPr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16361" y="7213415"/>
            <a:ext cx="3742701" cy="30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pPr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97977" y="151618"/>
            <a:ext cx="13032649" cy="14394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pPr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graphicFrame>
        <p:nvGraphicFramePr>
          <p:cNvPr id="1229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07202"/>
              </p:ext>
            </p:extLst>
          </p:nvPr>
        </p:nvGraphicFramePr>
        <p:xfrm>
          <a:off x="215801" y="828526"/>
          <a:ext cx="13084310" cy="6086809"/>
        </p:xfrm>
        <a:graphic>
          <a:graphicData uri="http://schemas.openxmlformats.org/drawingml/2006/table">
            <a:tbl>
              <a:tblPr/>
              <a:tblGrid>
                <a:gridCol w="3122988"/>
                <a:gridCol w="1466892"/>
                <a:gridCol w="1535072"/>
                <a:gridCol w="1807233"/>
                <a:gridCol w="1903390"/>
                <a:gridCol w="1535072"/>
                <a:gridCol w="1713663"/>
              </a:tblGrid>
              <a:tr h="968451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2019 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2020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2021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2022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2023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РОСТ </a:t>
                      </a: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2019-2023</a:t>
                      </a:r>
                    </a:p>
                  </a:txBody>
                  <a:tcPr marL="91280" marR="91280" marT="45762" marB="45762" anchor="ctr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</a:tr>
              <a:tr h="1119877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endParaRPr kumimoji="0" lang="ru-RU" alt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ДЕТСКИХ САДОВ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11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20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         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25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28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29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18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</a:tr>
              <a:tr h="1235258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endParaRPr kumimoji="0" lang="ru-RU" alt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ЧИСЛО ВОСПИТАННИКОВ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012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2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127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3 735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851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622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4 610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19555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endParaRPr kumimoji="0" lang="ru-RU" altLang="ru-RU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БЮДЖЕТНЫХ СРЕДСТВ, млн руб.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59,6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237,4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406,6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547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681,8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в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11 раз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BF4"/>
                    </a:solidFill>
                  </a:tcPr>
                </a:tc>
              </a:tr>
              <a:tr h="1119877"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РАЗМЕР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РОДИТЕЛЬСКОЙ ПЛАТЫ В МЕСЯЦ, руб.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000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5 000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5 000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5 500</a:t>
                      </a:r>
                      <a:endParaRPr kumimoji="0" lang="ru-RU" alt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D86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5 </a:t>
                      </a:r>
                      <a:r>
                        <a:rPr kumimoji="0" lang="ru-RU" altLang="ru-RU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4D86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500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7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7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7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972800" algn="l"/>
                        </a:tabLst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+ 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10%</a:t>
                      </a:r>
                    </a:p>
                  </a:txBody>
                  <a:tcPr marL="91280" marR="91280" marT="45762" marB="457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9415" y="36438"/>
            <a:ext cx="10656192" cy="7747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473" tIns="40736" rIns="81473" bIns="40736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500" b="1" dirty="0" smtClean="0">
                <a:solidFill>
                  <a:srgbClr val="C00000"/>
                </a:solidFill>
                <a:latin typeface="+mj-lt"/>
              </a:rPr>
              <a:t>Социальный бизнес в сфере образования</a:t>
            </a:r>
            <a:endParaRPr lang="ru-RU" altLang="ru-RU" sz="45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1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2"/>
          <a:stretch>
            <a:fillRect/>
          </a:stretch>
        </p:blipFill>
        <p:spPr bwMode="auto">
          <a:xfrm>
            <a:off x="-3562" y="6972612"/>
            <a:ext cx="13684638" cy="74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04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12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02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39"/>
          <p:cNvSpPr txBox="1"/>
          <p:nvPr/>
        </p:nvSpPr>
        <p:spPr>
          <a:xfrm>
            <a:off x="1557096" y="3604951"/>
            <a:ext cx="11394459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5"/>
              </a:lnSpc>
            </a:pPr>
            <a:r>
              <a:rPr lang="ru-RU" sz="3292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меры поддержки</a:t>
            </a:r>
            <a:endParaRPr lang="en-US" sz="3292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1E9B0D-5F0E-464B-AECA-57AAB1BE6C3F}"/>
              </a:ext>
            </a:extLst>
          </p:cNvPr>
          <p:cNvSpPr/>
          <p:nvPr/>
        </p:nvSpPr>
        <p:spPr>
          <a:xfrm>
            <a:off x="1527504" y="4810359"/>
            <a:ext cx="11389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Снижение порога среднесписочной численности до 30% при трудоустройстве людей из числа категорий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6B6D7BE-E0A4-41F5-AB41-CC228977CEE8}"/>
              </a:ext>
            </a:extLst>
          </p:cNvPr>
          <p:cNvSpPr/>
          <p:nvPr/>
        </p:nvSpPr>
        <p:spPr>
          <a:xfrm>
            <a:off x="1542361" y="5758169"/>
            <a:ext cx="11375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 в перечень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категорий для присвоения статуса «социальное предприятие»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8982BC1-49AE-4E01-9057-DEA7CC01BBE0}"/>
              </a:ext>
            </a:extLst>
          </p:cNvPr>
          <p:cNvSpPr/>
          <p:nvPr/>
        </p:nvSpPr>
        <p:spPr>
          <a:xfrm>
            <a:off x="1542362" y="3978201"/>
            <a:ext cx="11375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Упрощение процедуры подтверждения статуса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«социальное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предприятие»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A7C4CDB-A75F-4E92-9036-209AFAA68C2A}"/>
              </a:ext>
            </a:extLst>
          </p:cNvPr>
          <p:cNvSpPr/>
          <p:nvPr/>
        </p:nvSpPr>
        <p:spPr>
          <a:xfrm>
            <a:off x="873926" y="4017685"/>
            <a:ext cx="68317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4C39D0B-F2F0-47BB-865F-7ADF469D3833}"/>
              </a:ext>
            </a:extLst>
          </p:cNvPr>
          <p:cNvSpPr/>
          <p:nvPr/>
        </p:nvSpPr>
        <p:spPr>
          <a:xfrm>
            <a:off x="890150" y="5029016"/>
            <a:ext cx="63735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EC4D163-3ECA-45D7-9117-0134040921AD}"/>
              </a:ext>
            </a:extLst>
          </p:cNvPr>
          <p:cNvSpPr/>
          <p:nvPr/>
        </p:nvSpPr>
        <p:spPr>
          <a:xfrm>
            <a:off x="919742" y="5842586"/>
            <a:ext cx="63735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xmlns="" id="{1DDB8388-4884-43A2-BA85-ED71AC529D66}"/>
              </a:ext>
            </a:extLst>
          </p:cNvPr>
          <p:cNvSpPr txBox="1"/>
          <p:nvPr/>
        </p:nvSpPr>
        <p:spPr>
          <a:xfrm>
            <a:off x="1493781" y="751972"/>
            <a:ext cx="6868419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5"/>
              </a:lnSpc>
            </a:pPr>
            <a:r>
              <a:rPr lang="ru-RU" sz="3292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3292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задача:  </a:t>
            </a:r>
            <a:endParaRPr lang="en-US" sz="3292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F9C3C7D-B8D9-49BC-AF06-9E14445AA275}"/>
              </a:ext>
            </a:extLst>
          </p:cNvPr>
          <p:cNvSpPr/>
          <p:nvPr/>
        </p:nvSpPr>
        <p:spPr>
          <a:xfrm>
            <a:off x="1396162" y="1140365"/>
            <a:ext cx="11521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Увеличение доли социального бизнеса в отраслях социальной сферы Ленинградской области, а также увеличение доли занятых граждан из числа социально уязвимых категорий.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13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9248" y="933623"/>
            <a:ext cx="12107962" cy="5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068" tIns="53535" rIns="107068" bIns="53535">
            <a:spAutoFit/>
          </a:bodyPr>
          <a:lstStyle/>
          <a:p>
            <a:pPr algn="ctr" defTabSz="535549">
              <a:lnSpc>
                <a:spcPct val="85000"/>
              </a:lnSpc>
            </a:pPr>
            <a:r>
              <a:rPr lang="ru-RU" sz="3700" dirty="0">
                <a:solidFill>
                  <a:srgbClr val="E04E39"/>
                </a:solidFill>
                <a:latin typeface="Arial Black" pitchFamily="34" charset="0"/>
                <a:ea typeface="Roboto Black"/>
                <a:cs typeface="Roboto Black"/>
              </a:rPr>
              <a:t>Оперативная информация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860912" y="1519519"/>
            <a:ext cx="7946602" cy="6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108" tIns="53555" rIns="107108" bIns="53555">
            <a:spAutoFit/>
          </a:bodyPr>
          <a:lstStyle/>
          <a:p>
            <a:pPr defTabSz="535549"/>
            <a:endParaRPr lang="ru-RU" sz="2800" b="1" dirty="0">
              <a:solidFill>
                <a:srgbClr val="562212"/>
              </a:solidFill>
            </a:endParaRPr>
          </a:p>
          <a:p>
            <a:pPr algn="ctr" defTabSz="535549"/>
            <a:endParaRPr lang="ru-RU" sz="9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9" name="Picture 4" descr="http://qrcoder.ru/code/?https%3A%2F%2Ft.me%2FFPP47_bot&amp;4&amp;0">
            <a:extLst>
              <a:ext uri="{FF2B5EF4-FFF2-40B4-BE49-F238E27FC236}">
                <a16:creationId xmlns="" xmlns:a16="http://schemas.microsoft.com/office/drawing/2014/main" id="{D850B185-252A-4AA7-96C3-5AF23254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34" y="5120965"/>
            <a:ext cx="1898652" cy="16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23D27FD-8D1B-42F5-B43F-A470C19CC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3" r="10249"/>
          <a:stretch/>
        </p:blipFill>
        <p:spPr>
          <a:xfrm>
            <a:off x="9452115" y="5483293"/>
            <a:ext cx="1036092" cy="931408"/>
          </a:xfrm>
          <a:prstGeom prst="rect">
            <a:avLst/>
          </a:prstGeom>
        </p:spPr>
      </p:pic>
      <p:sp>
        <p:nvSpPr>
          <p:cNvPr id="21" name="Прямоугольник 55">
            <a:extLst>
              <a:ext uri="{FF2B5EF4-FFF2-40B4-BE49-F238E27FC236}">
                <a16:creationId xmlns="" xmlns:a16="http://schemas.microsoft.com/office/drawing/2014/main" id="{4D033A06-E390-4989-BD34-AA21F3AAA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59" y="1965817"/>
            <a:ext cx="9597246" cy="29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08" tIns="53555" rIns="107108" bIns="5355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562212"/>
                </a:solidFill>
              </a:rPr>
              <a:t>Телеграм</a:t>
            </a:r>
            <a:r>
              <a:rPr lang="ru-RU" b="1" dirty="0">
                <a:solidFill>
                  <a:srgbClr val="562212"/>
                </a:solidFill>
              </a:rPr>
              <a:t>-канал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Лига молодых бизнесменов 47</a:t>
            </a: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562212"/>
                </a:solidFill>
              </a:rPr>
              <a:t>Телеграм</a:t>
            </a:r>
            <a:r>
              <a:rPr lang="ru-RU" b="1" dirty="0">
                <a:solidFill>
                  <a:srgbClr val="562212"/>
                </a:solidFill>
              </a:rPr>
              <a:t>-канал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МойБизнес47</a:t>
            </a: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562212"/>
                </a:solidFill>
              </a:rPr>
              <a:t>Портал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www.813.ru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562212"/>
                </a:solidFill>
              </a:rPr>
              <a:t>Чат-бот по мерам  поддержки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@FPP47_bot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562212"/>
                </a:solidFill>
              </a:rPr>
              <a:t>Вконтакте</a:t>
            </a:r>
            <a:r>
              <a:rPr lang="ru-RU" sz="2800" b="1" dirty="0">
                <a:solidFill>
                  <a:srgbClr val="562212"/>
                </a:solidFill>
              </a:rPr>
              <a:t> 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https://vk.com/fpp47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562212"/>
                </a:solidFill>
              </a:rPr>
              <a:t>Горячая линия</a:t>
            </a:r>
            <a:r>
              <a:rPr lang="ru-RU" sz="2800" b="1" dirty="0">
                <a:solidFill>
                  <a:srgbClr val="562212"/>
                </a:solidFill>
              </a:rPr>
              <a:t> </a:t>
            </a:r>
            <a:r>
              <a:rPr lang="ru-RU" b="1" dirty="0">
                <a:solidFill>
                  <a:srgbClr val="E04E39"/>
                </a:solidFill>
              </a:rPr>
              <a:t>8 (800) 30-20-813</a:t>
            </a:r>
            <a:endParaRPr lang="ru-RU" sz="2800" b="1" dirty="0">
              <a:solidFill>
                <a:srgbClr val="562212"/>
              </a:solidFill>
            </a:endParaRPr>
          </a:p>
          <a:p>
            <a:pPr marL="401661" indent="-401661" algn="ctr" defTabSz="535549">
              <a:spcAft>
                <a:spcPts val="615"/>
              </a:spcAft>
              <a:buFont typeface="Wingdings" panose="05000000000000000000" pitchFamily="2" charset="2"/>
              <a:buChar char="q"/>
            </a:pPr>
            <a:endParaRPr lang="ru-RU" altLang="ru-RU" sz="2800" b="1" dirty="0">
              <a:solidFill>
                <a:srgbClr val="562212"/>
              </a:solidFill>
            </a:endParaRPr>
          </a:p>
        </p:txBody>
      </p:sp>
      <p:pic>
        <p:nvPicPr>
          <p:cNvPr id="22" name="Picture 6" descr="https://balkhash.goo.kz/media/img/journal/min-5ffd4ba099a94.jpg">
            <a:extLst>
              <a:ext uri="{FF2B5EF4-FFF2-40B4-BE49-F238E27FC236}">
                <a16:creationId xmlns="" xmlns:a16="http://schemas.microsoft.com/office/drawing/2014/main" id="{8E0C11BB-A4B6-4842-AE76-084B1E072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9" b="33250"/>
          <a:stretch/>
        </p:blipFill>
        <p:spPr bwMode="auto">
          <a:xfrm>
            <a:off x="181037" y="5437040"/>
            <a:ext cx="1243948" cy="8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qrcoder.ru/code/?https%3A%2F%2Ft.me%2Ffpp_lo&amp;4&amp;0">
            <a:extLst>
              <a:ext uri="{FF2B5EF4-FFF2-40B4-BE49-F238E27FC236}">
                <a16:creationId xmlns="" xmlns:a16="http://schemas.microsoft.com/office/drawing/2014/main" id="{C4C101A0-F3E5-406F-B9C7-5C891669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06" y="5120969"/>
            <a:ext cx="1900314" cy="16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9A1B6BA-2D28-4B74-973F-4E37E710E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3" y="5608587"/>
            <a:ext cx="732695" cy="6996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4B468DD-D21D-43A5-85C1-E0CC5D1DA6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36" y="5349466"/>
            <a:ext cx="1419907" cy="1217870"/>
          </a:xfrm>
          <a:prstGeom prst="rect">
            <a:avLst/>
          </a:prstGeom>
        </p:spPr>
      </p:pic>
      <p:grpSp>
        <p:nvGrpSpPr>
          <p:cNvPr id="26" name="Группа 38">
            <a:extLst>
              <a:ext uri="{FF2B5EF4-FFF2-40B4-BE49-F238E27FC236}">
                <a16:creationId xmlns="" xmlns:a16="http://schemas.microsoft.com/office/drawing/2014/main" id="{FD2907D8-1308-4721-A619-BB34850E23A1}"/>
              </a:ext>
            </a:extLst>
          </p:cNvPr>
          <p:cNvGrpSpPr>
            <a:grpSpLocks/>
          </p:cNvGrpSpPr>
          <p:nvPr/>
        </p:nvGrpSpPr>
        <p:grpSpPr bwMode="auto">
          <a:xfrm>
            <a:off x="10179019" y="1548606"/>
            <a:ext cx="2854206" cy="3526197"/>
            <a:chOff x="6156176" y="2276871"/>
            <a:chExt cx="3201888" cy="5774701"/>
          </a:xfrm>
          <a:solidFill>
            <a:srgbClr val="ED5338"/>
          </a:solidFill>
        </p:grpSpPr>
        <p:grpSp>
          <p:nvGrpSpPr>
            <p:cNvPr id="27" name="Группа 16">
              <a:extLst>
                <a:ext uri="{FF2B5EF4-FFF2-40B4-BE49-F238E27FC236}">
                  <a16:creationId xmlns="" xmlns:a16="http://schemas.microsoft.com/office/drawing/2014/main" id="{4943A598-F926-4284-A4A4-E4E980AB3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6176" y="2276871"/>
              <a:ext cx="2592968" cy="5317500"/>
              <a:chOff x="6156176" y="2276872"/>
              <a:chExt cx="2592968" cy="4499963"/>
            </a:xfrm>
            <a:grpFill/>
          </p:grpSpPr>
          <p:sp>
            <p:nvSpPr>
              <p:cNvPr id="40" name="Загнутый угол 7">
                <a:extLst>
                  <a:ext uri="{FF2B5EF4-FFF2-40B4-BE49-F238E27FC236}">
                    <a16:creationId xmlns="" xmlns:a16="http://schemas.microsoft.com/office/drawing/2014/main" id="{6EC1C4C0-F76B-4F78-A0B2-43D41F44A6CF}"/>
                  </a:ext>
                </a:extLst>
              </p:cNvPr>
              <p:cNvSpPr/>
              <p:nvPr/>
            </p:nvSpPr>
            <p:spPr>
              <a:xfrm>
                <a:off x="6156176" y="2276872"/>
                <a:ext cx="2592968" cy="2592405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8">
                <a:extLst>
                  <a:ext uri="{FF2B5EF4-FFF2-40B4-BE49-F238E27FC236}">
                    <a16:creationId xmlns="" xmlns:a16="http://schemas.microsoft.com/office/drawing/2014/main" id="{11C49454-E28E-47A8-AD8B-81B05C6F7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088" y="3151243"/>
                <a:ext cx="2448467" cy="36255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28" name="Группа 26">
              <a:extLst>
                <a:ext uri="{FF2B5EF4-FFF2-40B4-BE49-F238E27FC236}">
                  <a16:creationId xmlns="" xmlns:a16="http://schemas.microsoft.com/office/drawing/2014/main" id="{CA436643-53E3-434D-8B8B-ED7F945AE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8968" y="2429329"/>
              <a:ext cx="2591845" cy="5317439"/>
              <a:chOff x="6156568" y="2276921"/>
              <a:chExt cx="2591845" cy="4499912"/>
            </a:xfrm>
            <a:grpFill/>
          </p:grpSpPr>
          <p:sp>
            <p:nvSpPr>
              <p:cNvPr id="38" name="Загнутый угол 39">
                <a:extLst>
                  <a:ext uri="{FF2B5EF4-FFF2-40B4-BE49-F238E27FC236}">
                    <a16:creationId xmlns="" xmlns:a16="http://schemas.microsoft.com/office/drawing/2014/main" id="{D70DBFAC-8705-4848-9BAE-EDD9FCF506AD}"/>
                  </a:ext>
                </a:extLst>
              </p:cNvPr>
              <p:cNvSpPr/>
              <p:nvPr/>
            </p:nvSpPr>
            <p:spPr>
              <a:xfrm>
                <a:off x="6156568" y="2276921"/>
                <a:ext cx="2591845" cy="2592404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extBox 28">
                <a:extLst>
                  <a:ext uri="{FF2B5EF4-FFF2-40B4-BE49-F238E27FC236}">
                    <a16:creationId xmlns="" xmlns:a16="http://schemas.microsoft.com/office/drawing/2014/main" id="{B8E09FDA-E943-4343-9701-54E0A8A17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35" y="3151242"/>
                <a:ext cx="2448370" cy="36255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29" name="Группа 29">
              <a:extLst>
                <a:ext uri="{FF2B5EF4-FFF2-40B4-BE49-F238E27FC236}">
                  <a16:creationId xmlns="" xmlns:a16="http://schemas.microsoft.com/office/drawing/2014/main" id="{554B08D6-EC0E-4488-826B-CAD7EF5FA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760" y="2580496"/>
              <a:ext cx="2590721" cy="5318673"/>
              <a:chOff x="6156960" y="2275878"/>
              <a:chExt cx="2590721" cy="4500956"/>
            </a:xfrm>
            <a:grpFill/>
          </p:grpSpPr>
          <p:sp>
            <p:nvSpPr>
              <p:cNvPr id="36" name="Загнутый угол 37">
                <a:extLst>
                  <a:ext uri="{FF2B5EF4-FFF2-40B4-BE49-F238E27FC236}">
                    <a16:creationId xmlns="" xmlns:a16="http://schemas.microsoft.com/office/drawing/2014/main" id="{7AE5ADE8-5D9F-4E10-BF79-3A1EEC17BBAD}"/>
                  </a:ext>
                </a:extLst>
              </p:cNvPr>
              <p:cNvSpPr/>
              <p:nvPr/>
            </p:nvSpPr>
            <p:spPr>
              <a:xfrm>
                <a:off x="6156960" y="2275878"/>
                <a:ext cx="2590721" cy="2592404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1">
                <a:extLst>
                  <a:ext uri="{FF2B5EF4-FFF2-40B4-BE49-F238E27FC236}">
                    <a16:creationId xmlns="" xmlns:a16="http://schemas.microsoft.com/office/drawing/2014/main" id="{39489E3B-83DC-474D-A5F0-BF74F1A80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37" y="3151242"/>
                <a:ext cx="2448369" cy="36255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30" name="Группа 32">
              <a:extLst>
                <a:ext uri="{FF2B5EF4-FFF2-40B4-BE49-F238E27FC236}">
                  <a16:creationId xmlns="" xmlns:a16="http://schemas.microsoft.com/office/drawing/2014/main" id="{7B223AFD-83C3-4F39-9051-AE3AB9A83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3429" y="2734247"/>
              <a:ext cx="2591844" cy="5317325"/>
              <a:chOff x="6156229" y="2277020"/>
              <a:chExt cx="2591844" cy="4499815"/>
            </a:xfrm>
            <a:grpFill/>
          </p:grpSpPr>
          <p:sp>
            <p:nvSpPr>
              <p:cNvPr id="34" name="Загнутый угол 35">
                <a:extLst>
                  <a:ext uri="{FF2B5EF4-FFF2-40B4-BE49-F238E27FC236}">
                    <a16:creationId xmlns="" xmlns:a16="http://schemas.microsoft.com/office/drawing/2014/main" id="{57AC9309-E70D-4504-A0EC-1F73DFFECB4B}"/>
                  </a:ext>
                </a:extLst>
              </p:cNvPr>
              <p:cNvSpPr/>
              <p:nvPr/>
            </p:nvSpPr>
            <p:spPr>
              <a:xfrm>
                <a:off x="6156229" y="2277020"/>
                <a:ext cx="2591844" cy="2592405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9D67086-D135-4A1F-B0A7-E64F194AA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35" y="3151244"/>
                <a:ext cx="2448371" cy="36255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31" name="Группа 35">
              <a:extLst>
                <a:ext uri="{FF2B5EF4-FFF2-40B4-BE49-F238E27FC236}">
                  <a16:creationId xmlns="" xmlns:a16="http://schemas.microsoft.com/office/drawing/2014/main" id="{B39F30C0-A4A6-473C-8A02-E19FF8658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5097" y="2886705"/>
              <a:ext cx="2592967" cy="3063383"/>
              <a:chOff x="6155497" y="2277069"/>
              <a:chExt cx="2592967" cy="2592405"/>
            </a:xfrm>
            <a:grpFill/>
          </p:grpSpPr>
          <p:sp>
            <p:nvSpPr>
              <p:cNvPr id="32" name="Загнутый угол 33">
                <a:extLst>
                  <a:ext uri="{FF2B5EF4-FFF2-40B4-BE49-F238E27FC236}">
                    <a16:creationId xmlns="" xmlns:a16="http://schemas.microsoft.com/office/drawing/2014/main" id="{68A44EBD-274F-44BF-9ADD-26E7428D9B9F}"/>
                  </a:ext>
                </a:extLst>
              </p:cNvPr>
              <p:cNvSpPr/>
              <p:nvPr/>
            </p:nvSpPr>
            <p:spPr>
              <a:xfrm>
                <a:off x="6155497" y="2277069"/>
                <a:ext cx="2592967" cy="2592405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7">
                <a:extLst>
                  <a:ext uri="{FF2B5EF4-FFF2-40B4-BE49-F238E27FC236}">
                    <a16:creationId xmlns="" xmlns:a16="http://schemas.microsoft.com/office/drawing/2014/main" id="{360958CD-E854-4D68-8E74-61FD5A5C0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523" y="2714422"/>
                <a:ext cx="2448041" cy="8957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endParaRPr lang="ru-RU" sz="3600" b="1" dirty="0">
                  <a:solidFill>
                    <a:srgbClr val="ED7D31">
                      <a:lumMod val="50000"/>
                    </a:srgbClr>
                  </a:solidFill>
                </a:endParaRPr>
              </a:p>
            </p:txBody>
          </p:sp>
        </p:grpSp>
      </p:grpSp>
      <p:pic>
        <p:nvPicPr>
          <p:cNvPr id="42" name="Рисунок 8">
            <a:extLst>
              <a:ext uri="{FF2B5EF4-FFF2-40B4-BE49-F238E27FC236}">
                <a16:creationId xmlns="" xmlns:a16="http://schemas.microsoft.com/office/drawing/2014/main" id="{6A2C99AD-B069-4862-B0D1-E44AF76B7E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23918" y="2635204"/>
            <a:ext cx="2103307" cy="16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14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3133995" y="7168687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>
                <a:solidFill>
                  <a:srgbClr val="FFFFFF"/>
                </a:solidFill>
                <a:latin typeface="PP Pangram Sans Narrow" pitchFamily="50" charset="-52"/>
              </a:rPr>
              <a:t>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6803" y="213088"/>
            <a:ext cx="12704267" cy="46527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496" tIns="40747" rIns="81496" bIns="40747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003EBA"/>
                </a:solidFill>
                <a:cs typeface="Arial" panose="020B0604020202020204" pitchFamily="34" charset="0"/>
              </a:rPr>
              <a:t>2019 – 2024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Национальный проект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C00000"/>
                </a:solidFill>
                <a:cs typeface="Arial" panose="020B0604020202020204" pitchFamily="34" charset="0"/>
              </a:rPr>
              <a:t>«</a:t>
            </a:r>
            <a:r>
              <a:rPr lang="ru-RU" altLang="ru-RU" sz="33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МАЛОЕ И СРЕДНЕЕ </a:t>
            </a:r>
            <a:r>
              <a:rPr lang="ru-RU" altLang="ru-RU" sz="3300" b="1" dirty="0">
                <a:solidFill>
                  <a:srgbClr val="C00000"/>
                </a:solidFill>
                <a:cs typeface="Arial" panose="020B0604020202020204" pitchFamily="34" charset="0"/>
              </a:rPr>
              <a:t>ПРЕДПРИНИМАТЕЛЬСТВО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C00000"/>
                </a:solidFill>
                <a:cs typeface="Arial" panose="020B0604020202020204" pitchFamily="34" charset="0"/>
              </a:rPr>
              <a:t>И ПОДДЕРЖКА ИНДИВИДУАЛЬНОЙ ПРЕДПРИНИМАТЕЛЬСКОЙ ИНИЦИАТИВЫ»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altLang="ru-RU" sz="3300" dirty="0">
              <a:solidFill>
                <a:schemeClr val="accent4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Цель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003EBA"/>
                </a:solidFill>
                <a:cs typeface="Arial" panose="020B0604020202020204" pitchFamily="34" charset="0"/>
              </a:rPr>
              <a:t>Увеличение числа занятых в сфере МСП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altLang="ru-RU" sz="33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077" name="Straight Connector 22"/>
          <p:cNvCxnSpPr>
            <a:cxnSpLocks noChangeShapeType="1"/>
          </p:cNvCxnSpPr>
          <p:nvPr/>
        </p:nvCxnSpPr>
        <p:spPr bwMode="auto">
          <a:xfrm>
            <a:off x="1583953" y="5673217"/>
            <a:ext cx="1436" cy="112879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22"/>
          <p:cNvCxnSpPr>
            <a:cxnSpLocks noChangeShapeType="1"/>
          </p:cNvCxnSpPr>
          <p:nvPr/>
        </p:nvCxnSpPr>
        <p:spPr bwMode="auto">
          <a:xfrm>
            <a:off x="7297340" y="5618041"/>
            <a:ext cx="1436" cy="112879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bject 22"/>
          <p:cNvSpPr/>
          <p:nvPr/>
        </p:nvSpPr>
        <p:spPr>
          <a:xfrm>
            <a:off x="1799977" y="5639637"/>
            <a:ext cx="5328592" cy="1061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4300" b="1" dirty="0">
                <a:solidFill>
                  <a:srgbClr val="F939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273 000</a:t>
            </a:r>
          </a:p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31 декабря 2023 года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2"/>
          <p:cNvSpPr/>
          <p:nvPr/>
        </p:nvSpPr>
        <p:spPr>
          <a:xfrm>
            <a:off x="7688064" y="5658354"/>
            <a:ext cx="4985121" cy="1061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4300" b="1" dirty="0" smtClean="0">
                <a:solidFill>
                  <a:srgbClr val="F939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355 518</a:t>
            </a:r>
            <a:endParaRPr lang="ru-RU" sz="4300" b="1" dirty="0">
              <a:solidFill>
                <a:srgbClr val="F939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на 1 декабря  2023 года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818986" y="4372490"/>
            <a:ext cx="5850799" cy="12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3300" dirty="0">
                <a:solidFill>
                  <a:srgbClr val="F93913"/>
                </a:solidFill>
                <a:cs typeface="Arial" pitchFamily="34" charset="0"/>
              </a:rPr>
              <a:t>ЛЕНИНГРАДСКАЯ ОБЛАСТЬ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30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36B5920-BF23-4123-BAC9-34FBF3A82913}"/>
              </a:ext>
            </a:extLst>
          </p:cNvPr>
          <p:cNvSpPr/>
          <p:nvPr/>
        </p:nvSpPr>
        <p:spPr>
          <a:xfrm>
            <a:off x="6987560" y="618149"/>
            <a:ext cx="6161896" cy="1447014"/>
          </a:xfrm>
          <a:prstGeom prst="rect">
            <a:avLst/>
          </a:prstGeom>
        </p:spPr>
        <p:txBody>
          <a:bodyPr wrap="square" lIns="107140" tIns="53570" rIns="107140" bIns="5357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13.12.2023 </a:t>
            </a:r>
            <a:r>
              <a:rPr lang="ru-RU" dirty="0"/>
              <a:t>к</a:t>
            </a:r>
            <a:r>
              <a:rPr lang="ru-RU" dirty="0" smtClean="0"/>
              <a:t>оличество </a:t>
            </a:r>
            <a:r>
              <a:rPr lang="ru-RU" dirty="0"/>
              <a:t>субъектов </a:t>
            </a:r>
            <a:r>
              <a:rPr lang="ru-RU" dirty="0" smtClean="0"/>
              <a:t>МСП – </a:t>
            </a:r>
            <a:r>
              <a:rPr lang="ru-RU" sz="2300" b="1" dirty="0">
                <a:solidFill>
                  <a:srgbClr val="C00000"/>
                </a:solidFill>
              </a:rPr>
              <a:t>79 078</a:t>
            </a:r>
            <a:endParaRPr lang="ru-RU" sz="2300" dirty="0" smtClean="0">
              <a:solidFill>
                <a:srgbClr val="C00000"/>
              </a:solidFill>
            </a:endParaRPr>
          </a:p>
          <a:p>
            <a:pPr marL="334813" indent="-334813">
              <a:buFontTx/>
              <a:buChar char="-"/>
            </a:pPr>
            <a:r>
              <a:rPr lang="ru-RU" dirty="0" smtClean="0"/>
              <a:t>в том числе ИП – </a:t>
            </a:r>
            <a:r>
              <a:rPr lang="ru-RU" sz="2300" b="1" dirty="0"/>
              <a:t>57 348</a:t>
            </a:r>
            <a:endParaRPr lang="ru-RU" sz="2300" b="1" dirty="0" smtClean="0"/>
          </a:p>
          <a:p>
            <a:pPr marL="334813" indent="-334813">
              <a:buFontTx/>
              <a:buChar char="-"/>
            </a:pPr>
            <a:r>
              <a:rPr lang="ru-RU" dirty="0" smtClean="0"/>
              <a:t>в том числе Юр. </a:t>
            </a:r>
            <a:r>
              <a:rPr lang="ru-RU" dirty="0"/>
              <a:t>лиц </a:t>
            </a:r>
            <a:r>
              <a:rPr lang="ru-RU" sz="2300" dirty="0"/>
              <a:t>– </a:t>
            </a:r>
            <a:r>
              <a:rPr lang="ru-RU" sz="2300" b="1" dirty="0"/>
              <a:t>21 730</a:t>
            </a:r>
          </a:p>
          <a:p>
            <a:endParaRPr lang="ru-RU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FC0387B-FB7D-4762-B828-31A85F926066}"/>
              </a:ext>
            </a:extLst>
          </p:cNvPr>
          <p:cNvSpPr/>
          <p:nvPr/>
        </p:nvSpPr>
        <p:spPr>
          <a:xfrm>
            <a:off x="1367929" y="4212902"/>
            <a:ext cx="6190828" cy="2401122"/>
          </a:xfrm>
          <a:prstGeom prst="rect">
            <a:avLst/>
          </a:prstGeom>
        </p:spPr>
        <p:txBody>
          <a:bodyPr wrap="square" lIns="107140" tIns="53570" rIns="107140" bIns="5357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13.12.2023 </a:t>
            </a:r>
          </a:p>
          <a:p>
            <a:r>
              <a:rPr lang="ru-RU" dirty="0" err="1" smtClean="0"/>
              <a:t>Самозанятые</a:t>
            </a:r>
            <a:r>
              <a:rPr lang="ru-RU" dirty="0" smtClean="0"/>
              <a:t> </a:t>
            </a:r>
            <a:r>
              <a:rPr lang="ru-RU" dirty="0"/>
              <a:t>граждане – </a:t>
            </a:r>
            <a:r>
              <a:rPr lang="ru-RU" sz="2300" b="1" dirty="0" smtClean="0">
                <a:solidFill>
                  <a:srgbClr val="C00000"/>
                </a:solidFill>
              </a:rPr>
              <a:t>99 390 чел.</a:t>
            </a:r>
            <a:endParaRPr lang="ru-RU" sz="2300" b="1" dirty="0">
              <a:solidFill>
                <a:srgbClr val="C00000"/>
              </a:solidFill>
            </a:endParaRPr>
          </a:p>
          <a:p>
            <a:r>
              <a:rPr lang="ru-RU" dirty="0" smtClean="0"/>
              <a:t>Топ 5 видов деятельности по количеству чеков:</a:t>
            </a:r>
            <a:endParaRPr lang="ru-RU" dirty="0"/>
          </a:p>
          <a:p>
            <a:pPr marL="334813" indent="-334813">
              <a:buFontTx/>
              <a:buChar char="-"/>
            </a:pPr>
            <a:r>
              <a:rPr lang="ru-RU" dirty="0" smtClean="0"/>
              <a:t>Перевозка пассажиров</a:t>
            </a:r>
          </a:p>
          <a:p>
            <a:pPr marL="334813" indent="-334813">
              <a:buFontTx/>
              <a:buChar char="-"/>
            </a:pPr>
            <a:r>
              <a:rPr lang="ru-RU" dirty="0" smtClean="0"/>
              <a:t>Перевозка грузов</a:t>
            </a:r>
          </a:p>
          <a:p>
            <a:pPr marL="334813" indent="-334813">
              <a:buFontTx/>
              <a:buChar char="-"/>
            </a:pPr>
            <a:r>
              <a:rPr lang="ru-RU" dirty="0" smtClean="0"/>
              <a:t>Индустрия </a:t>
            </a:r>
            <a:r>
              <a:rPr lang="ru-RU" dirty="0"/>
              <a:t>красоты (маникюр, стрижка</a:t>
            </a:r>
            <a:r>
              <a:rPr lang="ru-RU" dirty="0" smtClean="0"/>
              <a:t>)</a:t>
            </a:r>
            <a:endParaRPr lang="ru-RU" dirty="0"/>
          </a:p>
          <a:p>
            <a:pPr marL="334813" indent="-334813">
              <a:buFontTx/>
              <a:buChar char="-"/>
            </a:pPr>
            <a:r>
              <a:rPr lang="ru-RU" dirty="0"/>
              <a:t>Торговля (продукция собственного производства</a:t>
            </a:r>
            <a:r>
              <a:rPr lang="ru-RU" dirty="0" smtClean="0"/>
              <a:t>)</a:t>
            </a:r>
            <a:endParaRPr lang="ru-RU" dirty="0"/>
          </a:p>
          <a:p>
            <a:pPr marL="334813" indent="-334813">
              <a:buFontTx/>
              <a:buChar char="-"/>
            </a:pPr>
            <a:r>
              <a:rPr lang="ru-RU" dirty="0" smtClean="0"/>
              <a:t>Обучение</a:t>
            </a:r>
            <a:endParaRPr lang="ru-RU" sz="900" dirty="0"/>
          </a:p>
        </p:txBody>
      </p:sp>
      <p:pic>
        <p:nvPicPr>
          <p:cNvPr id="17" name="Picture 4" descr="https://tiaranail.ru/images/vod_map_reg2.png">
            <a:extLst>
              <a:ext uri="{FF2B5EF4-FFF2-40B4-BE49-F238E27FC236}">
                <a16:creationId xmlns="" xmlns:a16="http://schemas.microsoft.com/office/drawing/2014/main" id="{0AF5FCD2-39D1-4859-8122-AAE9FE26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7" y="180454"/>
            <a:ext cx="6457281" cy="41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36244"/>
              </p:ext>
            </p:extLst>
          </p:nvPr>
        </p:nvGraphicFramePr>
        <p:xfrm>
          <a:off x="7558757" y="2844750"/>
          <a:ext cx="5590699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74" y="901955"/>
            <a:ext cx="3458191" cy="165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9857" y="476639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ПОДДЕРЖКА СУБЪЕКТОВ МСП В 2023 ГОДУ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599" y="1788260"/>
            <a:ext cx="6656297" cy="52321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itchFamily="34" charset="0"/>
              </a:rPr>
              <a:t>17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</a:rPr>
              <a:t>субсидий и грантов, в том числе: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81" y="2628726"/>
            <a:ext cx="7008496" cy="1938988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производства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по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кредитам          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по лизингу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соц.предприятиям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~ 51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магазины шаговой доступности  ~ 56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8569" y="2628726"/>
            <a:ext cx="6349696" cy="230832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предприятия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туриндустрии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детские сады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молодежи       ~   46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миллион»       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    3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0170288" y="1077427"/>
            <a:ext cx="3257946" cy="13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5" tIns="41402" rIns="82805" bIns="41402"/>
          <a:lstStyle/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2200" b="1" dirty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5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3600" b="1" dirty="0" smtClean="0">
                <a:solidFill>
                  <a:srgbClr val="00B050"/>
                </a:solidFill>
                <a:cs typeface="Arial" pitchFamily="34" charset="0"/>
              </a:rPr>
              <a:t>1,6 млрд руб.</a:t>
            </a:r>
            <a:endParaRPr lang="ru-RU" altLang="ru-RU" sz="3600" b="1" dirty="0">
              <a:solidFill>
                <a:srgbClr val="00B050"/>
              </a:solidFill>
              <a:cs typeface="Arial" pitchFamily="34" charset="0"/>
            </a:endParaRP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4883" y="4960644"/>
            <a:ext cx="7204045" cy="156965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(капитал)    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808 млн руб.</a:t>
            </a: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 (портфель</a:t>
            </a:r>
            <a:r>
              <a:rPr lang="ru-RU" sz="2400" b="1" spc="-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728 млн 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(капитал</a:t>
            </a:r>
            <a:r>
              <a:rPr lang="ru-RU" sz="2400" b="1" spc="-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934,4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(портфель)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 млрд руб. 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 bwMode="auto">
          <a:xfrm>
            <a:off x="10057046" y="7119077"/>
            <a:ext cx="3076949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828030" algn="l"/>
                <a:tab pos="1656060" algn="l"/>
                <a:tab pos="2484090" algn="l"/>
              </a:tabLst>
              <a:defRPr sz="1300" kern="1200">
                <a:solidFill>
                  <a:srgbClr val="8B8B8B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4548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09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6444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192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74065" algn="l" defTabSz="9096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28886" algn="l" defTabSz="9096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183706" algn="l" defTabSz="9096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38512" algn="l" defTabSz="9096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9651" y="146357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164BEE-A7EC-43C3-9907-21B520D22063}"/>
              </a:ext>
            </a:extLst>
          </p:cNvPr>
          <p:cNvSpPr txBox="1"/>
          <p:nvPr/>
        </p:nvSpPr>
        <p:spPr>
          <a:xfrm>
            <a:off x="192082" y="180454"/>
            <a:ext cx="13225573" cy="876428"/>
          </a:xfrm>
          <a:prstGeom prst="rect">
            <a:avLst/>
          </a:prstGeom>
          <a:noFill/>
        </p:spPr>
        <p:txBody>
          <a:bodyPr wrap="square" lIns="102651" tIns="51325" rIns="102651" bIns="51325" rtlCol="0">
            <a:spAutoFit/>
          </a:bodyPr>
          <a:lstStyle/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ЧТО ТАКОЕ СОЦИАЛЬНОЕ ПРЕДПРИНИМАТЕЛЬСТВО</a:t>
            </a:r>
            <a:b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 (ст. 24.1 Федерального закона </a:t>
            </a:r>
            <a:r>
              <a:rPr lang="ru-RU" sz="2700" b="1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№ 209-ФЗ</a:t>
            </a:r>
            <a:r>
              <a:rPr lang="ru-RU" sz="2700" b="1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B76F4A-5B75-412E-91A7-018B1AF07155}"/>
              </a:ext>
            </a:extLst>
          </p:cNvPr>
          <p:cNvSpPr txBox="1"/>
          <p:nvPr/>
        </p:nvSpPr>
        <p:spPr>
          <a:xfrm>
            <a:off x="574279" y="2005124"/>
            <a:ext cx="12386938" cy="1950312"/>
          </a:xfrm>
          <a:prstGeom prst="rect">
            <a:avLst/>
          </a:prstGeom>
          <a:solidFill>
            <a:srgbClr val="E04E39"/>
          </a:solidFill>
        </p:spPr>
        <p:txBody>
          <a:bodyPr wrap="square" lIns="102651" tIns="51325" rIns="102651" bIns="51325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	Предпринимательская деятельность, направленная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достижение общественно полезных целей, способствующая решению социальных проблем граждан и общества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осуществляемая в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соответствии с условиями,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предусмотренными ч. 1 ст.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24.1 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Федерального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закона № 209-ФЗ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hlinkClick r:id="rId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32D626-52C3-44C8-BF6C-A21669DAED18}"/>
              </a:ext>
            </a:extLst>
          </p:cNvPr>
          <p:cNvSpPr txBox="1"/>
          <p:nvPr/>
        </p:nvSpPr>
        <p:spPr>
          <a:xfrm>
            <a:off x="192082" y="4725671"/>
            <a:ext cx="11105519" cy="1719479"/>
          </a:xfrm>
          <a:prstGeom prst="rect">
            <a:avLst/>
          </a:prstGeom>
          <a:noFill/>
        </p:spPr>
        <p:txBody>
          <a:bodyPr wrap="square" lIns="102651" tIns="51325" rIns="102651" bIns="51325" rtlCol="0">
            <a:spAutoFit/>
          </a:bodyPr>
          <a:lstStyle/>
          <a:p>
            <a:pPr marL="291014" indent="-291014"/>
            <a:r>
              <a:rPr lang="ru-RU" sz="2900" dirty="0">
                <a:solidFill>
                  <a:srgbClr val="E04E39"/>
                </a:solidFill>
                <a:latin typeface="Arial Black" panose="020B0A04020102020204" pitchFamily="34" charset="0"/>
              </a:rPr>
              <a:t>	</a:t>
            </a:r>
            <a:r>
              <a:rPr lang="ru-RU" sz="2900" dirty="0" smtClean="0">
                <a:solidFill>
                  <a:srgbClr val="E04E39"/>
                </a:solidFill>
                <a:latin typeface="Arial Black" panose="020B0A04020102020204" pitchFamily="34" charset="0"/>
              </a:rPr>
              <a:t>Ключевое </a:t>
            </a:r>
            <a:r>
              <a:rPr lang="ru-RU" sz="2900" dirty="0">
                <a:solidFill>
                  <a:srgbClr val="E04E39"/>
                </a:solidFill>
                <a:latin typeface="Arial Black" panose="020B0A04020102020204" pitchFamily="34" charset="0"/>
              </a:rPr>
              <a:t>свойство социальных предприятий </a:t>
            </a:r>
            <a:r>
              <a:rPr lang="ru-RU" sz="2900" dirty="0">
                <a:solidFill>
                  <a:srgbClr val="562212"/>
                </a:solidFill>
                <a:latin typeface="Arial Black" panose="020B0A04020102020204" pitchFamily="34" charset="0"/>
              </a:rPr>
              <a:t>– коммерческая деятельность, направленная</a:t>
            </a:r>
            <a:br>
              <a:rPr lang="ru-RU" sz="2900" dirty="0">
                <a:solidFill>
                  <a:srgbClr val="562212"/>
                </a:solidFill>
                <a:latin typeface="Arial Black" panose="020B0A04020102020204" pitchFamily="34" charset="0"/>
              </a:rPr>
            </a:br>
            <a:r>
              <a:rPr lang="ru-RU" sz="2900" dirty="0">
                <a:solidFill>
                  <a:srgbClr val="562212"/>
                </a:solidFill>
                <a:latin typeface="Arial Black" panose="020B0A04020102020204" pitchFamily="34" charset="0"/>
              </a:rPr>
              <a:t>на повышение качества жизни населения</a:t>
            </a:r>
          </a:p>
          <a:p>
            <a:pPr marL="349217" indent="-349217">
              <a:buAutoNum type="arabicPeriod"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68622" y="1033122"/>
            <a:ext cx="3990314" cy="9869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651" tIns="51325" rIns="102651" bIns="51325" rtlCol="0" anchor="ctr"/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</a:rPr>
              <a:t>С 2019 года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C891821-EE92-48A5-97D5-7919EF545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66" y="3728678"/>
            <a:ext cx="3446179" cy="3298286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5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9897" y="6176754"/>
            <a:ext cx="11553780" cy="1210016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  <p:txBody>
          <a:bodyPr wrap="square" lIns="101034" tIns="50517" rIns="101034" bIns="50517">
            <a:spAutoFit/>
          </a:bodyPr>
          <a:lstStyle>
            <a:lvl1pPr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39750" algn="l"/>
                <a:tab pos="630238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Среди </a:t>
            </a:r>
            <a:r>
              <a:rPr lang="ru-RU" alt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регионов РФ </a:t>
            </a: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2022 год </a:t>
            </a:r>
            <a:r>
              <a:rPr lang="ru-RU" altLang="ru-RU" sz="4000" b="1" dirty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6 место</a:t>
            </a:r>
          </a:p>
          <a:p>
            <a:pPr>
              <a:lnSpc>
                <a:spcPct val="9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2023 год – 4 место</a:t>
            </a:r>
            <a:endParaRPr lang="ru-RU" altLang="ru-RU" sz="4000" b="1" dirty="0">
              <a:solidFill>
                <a:srgbClr val="F04247"/>
              </a:solidFill>
              <a:cs typeface="Arial" panose="020B0604020202020204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84353" y="1977638"/>
            <a:ext cx="7737356" cy="25950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034" tIns="50517" rIns="101034" bIns="50517">
            <a:spAutoFit/>
          </a:bodyPr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700" b="1" dirty="0" smtClean="0">
                <a:solidFill>
                  <a:srgbClr val="243D99"/>
                </a:solidFill>
                <a:latin typeface="+mn-lt"/>
              </a:rPr>
              <a:t>Дошкольное </a:t>
            </a:r>
            <a:r>
              <a:rPr lang="ru-RU" altLang="ru-RU" sz="2700" b="1" dirty="0">
                <a:solidFill>
                  <a:srgbClr val="243D99"/>
                </a:solidFill>
                <a:latin typeface="+mn-lt"/>
              </a:rPr>
              <a:t>и дополнительное</a:t>
            </a:r>
          </a:p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700" b="1" dirty="0">
                <a:solidFill>
                  <a:srgbClr val="243D99"/>
                </a:solidFill>
                <a:latin typeface="+mn-lt"/>
              </a:rPr>
              <a:t>образование</a:t>
            </a:r>
          </a:p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700" b="1" dirty="0">
                <a:solidFill>
                  <a:srgbClr val="00B0F0"/>
                </a:solidFill>
                <a:latin typeface="+mn-lt"/>
              </a:rPr>
              <a:t>Организация отдыха </a:t>
            </a:r>
            <a:r>
              <a:rPr lang="ru-RU" altLang="ru-RU" sz="2700" b="1" dirty="0" smtClean="0">
                <a:solidFill>
                  <a:srgbClr val="00B0F0"/>
                </a:solidFill>
                <a:latin typeface="+mn-lt"/>
              </a:rPr>
              <a:t>и </a:t>
            </a:r>
            <a:r>
              <a:rPr lang="ru-RU" altLang="ru-RU" sz="2700" b="1" dirty="0">
                <a:solidFill>
                  <a:srgbClr val="00B0F0"/>
                </a:solidFill>
                <a:latin typeface="+mn-lt"/>
              </a:rPr>
              <a:t>оздоровления детей</a:t>
            </a:r>
          </a:p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700" b="1" dirty="0" smtClean="0">
                <a:solidFill>
                  <a:srgbClr val="243D99"/>
                </a:solidFill>
                <a:latin typeface="+mn-lt"/>
              </a:rPr>
              <a:t>Культурно-просветительская деятельность</a:t>
            </a:r>
            <a:endParaRPr lang="ru-RU" altLang="ru-RU" sz="2700" b="1" dirty="0">
              <a:solidFill>
                <a:srgbClr val="243D99"/>
              </a:solidFill>
              <a:latin typeface="+mn-lt"/>
            </a:endParaRPr>
          </a:p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700" b="1" dirty="0">
                <a:solidFill>
                  <a:srgbClr val="00B0F0"/>
                </a:solidFill>
                <a:latin typeface="+mn-lt"/>
              </a:rPr>
              <a:t>Услуги, направленные </a:t>
            </a:r>
            <a:endParaRPr lang="ru-RU" altLang="ru-RU" sz="2700" b="1" dirty="0" smtClean="0">
              <a:solidFill>
                <a:srgbClr val="00B0F0"/>
              </a:solidFill>
              <a:latin typeface="+mn-lt"/>
            </a:endParaRPr>
          </a:p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700" b="1" dirty="0" smtClean="0">
                <a:solidFill>
                  <a:srgbClr val="00B0F0"/>
                </a:solidFill>
                <a:latin typeface="+mn-lt"/>
              </a:rPr>
              <a:t>на укрепление </a:t>
            </a:r>
            <a:r>
              <a:rPr lang="ru-RU" altLang="ru-RU" sz="2700" b="1" dirty="0">
                <a:solidFill>
                  <a:srgbClr val="00B0F0"/>
                </a:solidFill>
                <a:latin typeface="+mn-lt"/>
              </a:rPr>
              <a:t>семьи, </a:t>
            </a:r>
            <a:r>
              <a:rPr lang="ru-RU" altLang="ru-RU" sz="2700" b="1" dirty="0" smtClean="0">
                <a:solidFill>
                  <a:srgbClr val="00B0F0"/>
                </a:solidFill>
                <a:latin typeface="+mn-lt"/>
              </a:rPr>
              <a:t>материнства</a:t>
            </a:r>
            <a:r>
              <a:rPr lang="en-US" altLang="ru-RU" sz="27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ru-RU" altLang="ru-RU" sz="2700" b="1" dirty="0" smtClean="0">
                <a:solidFill>
                  <a:srgbClr val="00B0F0"/>
                </a:solidFill>
                <a:latin typeface="+mn-lt"/>
              </a:rPr>
              <a:t>и детства</a:t>
            </a:r>
            <a:endParaRPr lang="ru-RU" altLang="ru-RU" sz="25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 rot="10800000">
            <a:off x="10014975" y="6068259"/>
            <a:ext cx="286804" cy="301451"/>
          </a:xfrm>
          <a:custGeom>
            <a:avLst/>
            <a:gdLst>
              <a:gd name="T0" fmla="*/ 255588 w 255588"/>
              <a:gd name="T1" fmla="*/ 134144 h 268288"/>
              <a:gd name="T2" fmla="*/ 127794 w 255588"/>
              <a:gd name="T3" fmla="*/ 268288 h 268288"/>
              <a:gd name="T4" fmla="*/ 0 w 255588"/>
              <a:gd name="T5" fmla="*/ 134144 h 268288"/>
              <a:gd name="T6" fmla="*/ 127794 w 255588"/>
              <a:gd name="T7" fmla="*/ 0 h 268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5588"/>
              <a:gd name="T13" fmla="*/ 0 h 268288"/>
              <a:gd name="T14" fmla="*/ 255588 w 255588"/>
              <a:gd name="T15" fmla="*/ 268288 h 268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588" h="268288">
                <a:moveTo>
                  <a:pt x="0" y="1085"/>
                </a:moveTo>
                <a:lnTo>
                  <a:pt x="730" y="1085"/>
                </a:lnTo>
                <a:lnTo>
                  <a:pt x="730" y="0"/>
                </a:lnTo>
                <a:lnTo>
                  <a:pt x="-18" y="0"/>
                </a:lnTo>
                <a:lnTo>
                  <a:pt x="-18" y="1085"/>
                </a:lnTo>
                <a:lnTo>
                  <a:pt x="711" y="1085"/>
                </a:lnTo>
                <a:lnTo>
                  <a:pt x="356" y="747"/>
                </a:lnTo>
                <a:lnTo>
                  <a:pt x="0" y="1085"/>
                </a:lnTo>
                <a:close/>
              </a:path>
            </a:pathLst>
          </a:custGeom>
          <a:solidFill>
            <a:srgbClr val="89D6F2"/>
          </a:solidFill>
          <a:ln w="19080" cap="flat">
            <a:solidFill>
              <a:srgbClr val="89D6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endParaRPr lang="ru-RU"/>
          </a:p>
        </p:txBody>
      </p:sp>
      <p:sp>
        <p:nvSpPr>
          <p:cNvPr id="8201" name="AutoShape 8"/>
          <p:cNvSpPr>
            <a:spLocks noChangeArrowheads="1"/>
          </p:cNvSpPr>
          <p:nvPr/>
        </p:nvSpPr>
        <p:spPr bwMode="auto">
          <a:xfrm rot="10800000">
            <a:off x="9236508" y="6009396"/>
            <a:ext cx="256520" cy="260425"/>
          </a:xfrm>
          <a:custGeom>
            <a:avLst/>
            <a:gdLst>
              <a:gd name="T0" fmla="*/ 228600 w 228600"/>
              <a:gd name="T1" fmla="*/ 115888 h 231775"/>
              <a:gd name="T2" fmla="*/ 114300 w 228600"/>
              <a:gd name="T3" fmla="*/ 231775 h 231775"/>
              <a:gd name="T4" fmla="*/ 0 w 228600"/>
              <a:gd name="T5" fmla="*/ 115888 h 231775"/>
              <a:gd name="T6" fmla="*/ 114300 w 228600"/>
              <a:gd name="T7" fmla="*/ 0 h 231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8600"/>
              <a:gd name="T13" fmla="*/ 0 h 231775"/>
              <a:gd name="T14" fmla="*/ 228600 w 228600"/>
              <a:gd name="T15" fmla="*/ 231775 h 231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600" h="231775">
                <a:moveTo>
                  <a:pt x="0" y="972"/>
                </a:moveTo>
                <a:lnTo>
                  <a:pt x="654" y="972"/>
                </a:lnTo>
                <a:lnTo>
                  <a:pt x="654" y="0"/>
                </a:lnTo>
                <a:lnTo>
                  <a:pt x="-16" y="0"/>
                </a:lnTo>
                <a:lnTo>
                  <a:pt x="-16" y="972"/>
                </a:lnTo>
                <a:lnTo>
                  <a:pt x="637" y="972"/>
                </a:lnTo>
                <a:lnTo>
                  <a:pt x="319" y="643"/>
                </a:lnTo>
                <a:lnTo>
                  <a:pt x="0" y="972"/>
                </a:lnTo>
                <a:close/>
              </a:path>
            </a:pathLst>
          </a:custGeom>
          <a:solidFill>
            <a:srgbClr val="FF6A47"/>
          </a:solidFill>
          <a:ln w="19080" cap="flat">
            <a:solidFill>
              <a:srgbClr val="FF6A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651" tIns="51325" rIns="102651" bIns="51325" anchor="ctr"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091352" y="510148"/>
            <a:ext cx="10633117" cy="1512605"/>
          </a:xfrm>
          <a:prstGeom prst="rect">
            <a:avLst/>
          </a:prstGeom>
          <a:noFill/>
          <a:ln>
            <a:noFill/>
          </a:ln>
          <a:effectLst/>
        </p:spPr>
        <p:txBody>
          <a:bodyPr lIns="101034" tIns="73328" rIns="101034" bIns="50517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500" b="1" dirty="0">
                <a:solidFill>
                  <a:srgbClr val="003EBA"/>
                </a:solidFill>
                <a:latin typeface="+mj-lt"/>
                <a:cs typeface="DejaVu Sans" panose="020B0603030804020204" pitchFamily="34" charset="0"/>
              </a:rPr>
              <a:t>СОЦИАЛЬНОЕ ПРЕДПРИНИМАТЕЛЬСТВО </a:t>
            </a:r>
            <a:br>
              <a:rPr lang="ru-RU" altLang="ru-RU" sz="4500" b="1" dirty="0">
                <a:solidFill>
                  <a:srgbClr val="003EBA"/>
                </a:solidFill>
                <a:latin typeface="+mj-lt"/>
                <a:cs typeface="DejaVu Sans" panose="020B0603030804020204" pitchFamily="34" charset="0"/>
              </a:rPr>
            </a:br>
            <a:r>
              <a:rPr lang="ru-RU" altLang="ru-RU" sz="4500" b="1" dirty="0">
                <a:solidFill>
                  <a:srgbClr val="003EBA"/>
                </a:solidFill>
                <a:latin typeface="+mj-lt"/>
                <a:cs typeface="DejaVu Sans" panose="020B0603030804020204" pitchFamily="34" charset="0"/>
              </a:rPr>
              <a:t>            в Ленинградской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897" y="1980654"/>
            <a:ext cx="4536504" cy="4325962"/>
          </a:xfrm>
          <a:prstGeom prst="rect">
            <a:avLst/>
          </a:prstGeom>
          <a:noFill/>
        </p:spPr>
        <p:txBody>
          <a:bodyPr wrap="square" lIns="102651" tIns="51325" rIns="102651" bIns="51325">
            <a:spAutoFit/>
          </a:bodyPr>
          <a:lstStyle/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Количество социальных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Microsoft YaHei" panose="020B0503020204020204" pitchFamily="34" charset="-122"/>
              </a:rPr>
              <a:t>предприятий</a:t>
            </a:r>
            <a:endParaRPr lang="ru-RU" sz="1200" b="1" dirty="0" smtClean="0">
              <a:solidFill>
                <a:srgbClr val="C00000"/>
              </a:solidFill>
              <a:latin typeface="+mj-lt"/>
              <a:ea typeface="Microsoft YaHei" panose="020B0503020204020204" pitchFamily="34" charset="-122"/>
            </a:endParaRPr>
          </a:p>
          <a:p>
            <a:pPr algn="ctr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sz="1200" b="1" dirty="0" smtClean="0">
              <a:solidFill>
                <a:srgbClr val="C00000"/>
              </a:solidFill>
              <a:latin typeface="+mj-lt"/>
              <a:ea typeface="Microsoft YaHei" panose="020B0503020204020204" pitchFamily="34" charset="-122"/>
            </a:endParaRPr>
          </a:p>
          <a:p>
            <a:pPr indent="715963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2020 </a:t>
            </a: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год –   </a:t>
            </a: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35</a:t>
            </a:r>
            <a:endParaRPr lang="ru-RU" sz="3100" b="1" dirty="0">
              <a:solidFill>
                <a:srgbClr val="243D99"/>
              </a:solidFill>
              <a:latin typeface="+mn-lt"/>
              <a:ea typeface="Microsoft YaHei" panose="020B0503020204020204" pitchFamily="34" charset="-122"/>
            </a:endParaRPr>
          </a:p>
          <a:p>
            <a:pPr indent="715963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sz="3100" b="1" dirty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2021 </a:t>
            </a: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год – </a:t>
            </a:r>
            <a:r>
              <a:rPr lang="ru-RU" sz="3100" b="1" dirty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175</a:t>
            </a:r>
          </a:p>
          <a:p>
            <a:pPr indent="715963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sz="3100" b="1" dirty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2022 </a:t>
            </a: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год – </a:t>
            </a:r>
            <a:r>
              <a:rPr lang="ru-RU" sz="3100" b="1" dirty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307</a:t>
            </a:r>
          </a:p>
          <a:p>
            <a:pPr indent="715963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sz="3100" b="1" dirty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2023 </a:t>
            </a: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год – </a:t>
            </a:r>
            <a:r>
              <a:rPr lang="ru-RU" sz="3100" b="1" dirty="0" smtClean="0">
                <a:solidFill>
                  <a:srgbClr val="243D99"/>
                </a:solidFill>
                <a:latin typeface="+mn-lt"/>
                <a:ea typeface="Microsoft YaHei" panose="020B0503020204020204" pitchFamily="34" charset="-122"/>
              </a:rPr>
              <a:t>450 (план)</a:t>
            </a:r>
          </a:p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sz="3100" b="1" dirty="0">
              <a:solidFill>
                <a:srgbClr val="FF0000"/>
              </a:solidFill>
              <a:latin typeface="+mn-lt"/>
              <a:ea typeface="Microsoft YaHei" panose="020B0503020204020204" pitchFamily="34" charset="-122"/>
            </a:endParaRPr>
          </a:p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/>
              <a:pPr algn="r"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8388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3330359" y="151454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92192F07-FD3D-4B13-92C3-83C1CEF81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3" y="863026"/>
            <a:ext cx="10700276" cy="4629035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330B80D1-B4AB-42C2-AA56-BAA6DADC72EB}"/>
              </a:ext>
            </a:extLst>
          </p:cNvPr>
          <p:cNvGrpSpPr/>
          <p:nvPr/>
        </p:nvGrpSpPr>
        <p:grpSpPr>
          <a:xfrm>
            <a:off x="10673055" y="863027"/>
            <a:ext cx="2772785" cy="4629035"/>
            <a:chOff x="14173200" y="1366850"/>
            <a:chExt cx="3706484" cy="6187802"/>
          </a:xfrm>
          <a:effectLst>
            <a:glow>
              <a:srgbClr val="F8F5F2"/>
            </a:glow>
          </a:effectLst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3F826342-770E-4893-90A8-B4938F4A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4538"/>
            <a:stretch/>
          </p:blipFill>
          <p:spPr>
            <a:xfrm>
              <a:off x="14173200" y="1366850"/>
              <a:ext cx="3706484" cy="6187802"/>
            </a:xfrm>
            <a:prstGeom prst="rect">
              <a:avLst/>
            </a:prstGeom>
            <a:ln>
              <a:noFill/>
            </a:ln>
            <a:effectLst>
              <a:softEdge rad="114300"/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514AD619-52DD-436B-94EF-ED42F5175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34128" y="1866900"/>
              <a:ext cx="1154586" cy="1266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Freeform 7">
              <a:extLst>
                <a:ext uri="{FF2B5EF4-FFF2-40B4-BE49-F238E27FC236}">
                  <a16:creationId xmlns="" xmlns:a16="http://schemas.microsoft.com/office/drawing/2014/main" id="{AD9AB5D4-17DF-4018-A1E7-BFE8D8A7C9AC}"/>
                </a:ext>
              </a:extLst>
            </p:cNvPr>
            <p:cNvSpPr/>
            <p:nvPr/>
          </p:nvSpPr>
          <p:spPr>
            <a:xfrm>
              <a:off x="14668500" y="3538904"/>
              <a:ext cx="2933700" cy="3433396"/>
            </a:xfrm>
            <a:custGeom>
              <a:avLst/>
              <a:gdLst/>
              <a:ahLst/>
              <a:cxnLst/>
              <a:rect l="l" t="t" r="r" b="b"/>
              <a:pathLst>
                <a:path w="1909635" h="2686873">
                  <a:moveTo>
                    <a:pt x="1785175" y="2686873"/>
                  </a:moveTo>
                  <a:lnTo>
                    <a:pt x="124460" y="2686873"/>
                  </a:lnTo>
                  <a:cubicBezTo>
                    <a:pt x="55880" y="2686873"/>
                    <a:pt x="0" y="2630993"/>
                    <a:pt x="0" y="25624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5175" y="0"/>
                  </a:lnTo>
                  <a:cubicBezTo>
                    <a:pt x="1853755" y="0"/>
                    <a:pt x="1909635" y="55880"/>
                    <a:pt x="1909635" y="124460"/>
                  </a:cubicBezTo>
                  <a:lnTo>
                    <a:pt x="1909635" y="2562413"/>
                  </a:lnTo>
                  <a:cubicBezTo>
                    <a:pt x="1909635" y="2630993"/>
                    <a:pt x="1853755" y="2686873"/>
                    <a:pt x="1785175" y="2686873"/>
                  </a:cubicBezTo>
                  <a:close/>
                </a:path>
              </a:pathLst>
            </a:custGeom>
            <a:solidFill>
              <a:srgbClr val="CD9D69"/>
            </a:solidFill>
          </p:spPr>
          <p:txBody>
            <a:bodyPr/>
            <a:lstStyle/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5. Субъекты МСП, осуществляющие деятельность </a:t>
              </a:r>
              <a:endParaRPr lang="ru-RU" sz="1496" spc="-115" dirty="0" smtClean="0">
                <a:solidFill>
                  <a:srgbClr val="724E31"/>
                </a:solidFill>
                <a:latin typeface="Ubuntu Bold"/>
              </a:endParaRPr>
            </a:p>
            <a:p>
              <a:pPr algn="ctr"/>
              <a:r>
                <a:rPr lang="ru-RU" sz="1496" spc="-115" dirty="0" smtClean="0">
                  <a:solidFill>
                    <a:srgbClr val="724E31"/>
                  </a:solidFill>
                  <a:latin typeface="Ubuntu Bold"/>
                </a:rPr>
                <a:t>по </a:t>
              </a:r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определенным ОКВЭД 85.3</a:t>
              </a:r>
            </a:p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85.41</a:t>
              </a:r>
            </a:p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86.1</a:t>
              </a:r>
            </a:p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86.2</a:t>
              </a:r>
            </a:p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86.90.4</a:t>
              </a:r>
            </a:p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93.12</a:t>
              </a:r>
            </a:p>
            <a:p>
              <a:pPr algn="ctr"/>
              <a:r>
                <a:rPr lang="ru-RU" sz="1496" spc="-115" dirty="0">
                  <a:solidFill>
                    <a:srgbClr val="724E31"/>
                  </a:solidFill>
                  <a:latin typeface="Ubuntu Bold"/>
                </a:rPr>
                <a:t>93.29.1 </a:t>
              </a:r>
            </a:p>
          </p:txBody>
        </p:sp>
      </p:grpSp>
      <p:sp>
        <p:nvSpPr>
          <p:cNvPr id="46" name="Прямоугольник: скругленные углы 15">
            <a:extLst>
              <a:ext uri="{FF2B5EF4-FFF2-40B4-BE49-F238E27FC236}">
                <a16:creationId xmlns="" xmlns:a16="http://schemas.microsoft.com/office/drawing/2014/main" id="{93301A30-CB94-4A04-A287-B3C8777AD45F}"/>
              </a:ext>
            </a:extLst>
          </p:cNvPr>
          <p:cNvSpPr/>
          <p:nvPr/>
        </p:nvSpPr>
        <p:spPr>
          <a:xfrm>
            <a:off x="2376041" y="6066979"/>
            <a:ext cx="9315111" cy="779359"/>
          </a:xfrm>
          <a:prstGeom prst="roundRect">
            <a:avLst/>
          </a:prstGeom>
          <a:solidFill>
            <a:srgbClr val="E74C35"/>
          </a:solidFill>
          <a:ln>
            <a:solidFill>
              <a:srgbClr val="F8F5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5" dirty="0"/>
              <a:t>1.1 индивидуальный предприниматель, являющийся инвалидом и осуществляющий предпринимательскую деятельность без привлечения работников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57C406AB-C296-4DE6-9E5A-14CE8AFC74A2}"/>
              </a:ext>
            </a:extLst>
          </p:cNvPr>
          <p:cNvSpPr/>
          <p:nvPr/>
        </p:nvSpPr>
        <p:spPr>
          <a:xfrm>
            <a:off x="3758917" y="5159750"/>
            <a:ext cx="1282545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89" dirty="0">
                <a:latin typeface="Arial Black" panose="020B0A04020102020204" pitchFamily="34" charset="0"/>
              </a:rPr>
              <a:t>0%</a:t>
            </a:r>
            <a:endParaRPr lang="ru-RU" sz="4489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3077F5A5-B1F5-49AF-98AF-B8B32C17112B}"/>
              </a:ext>
            </a:extLst>
          </p:cNvPr>
          <p:cNvSpPr/>
          <p:nvPr/>
        </p:nvSpPr>
        <p:spPr>
          <a:xfrm>
            <a:off x="1180228" y="5168599"/>
            <a:ext cx="1282545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89" dirty="0">
                <a:latin typeface="Arial Black" panose="020B0A04020102020204" pitchFamily="34" charset="0"/>
              </a:rPr>
              <a:t>8%</a:t>
            </a:r>
            <a:endParaRPr lang="ru-RU" sz="4489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5630E7A5-3295-479C-8A47-A665104AE257}"/>
              </a:ext>
            </a:extLst>
          </p:cNvPr>
          <p:cNvSpPr/>
          <p:nvPr/>
        </p:nvSpPr>
        <p:spPr>
          <a:xfrm>
            <a:off x="6207189" y="5159750"/>
            <a:ext cx="1677993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89" dirty="0">
                <a:latin typeface="Arial Black" panose="020B0A04020102020204" pitchFamily="34" charset="0"/>
              </a:rPr>
              <a:t>13%</a:t>
            </a:r>
            <a:endParaRPr lang="ru-RU" sz="4489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64BACD1-5697-4FE6-9CD3-471C9C45F2CB}"/>
              </a:ext>
            </a:extLst>
          </p:cNvPr>
          <p:cNvSpPr/>
          <p:nvPr/>
        </p:nvSpPr>
        <p:spPr>
          <a:xfrm>
            <a:off x="8943493" y="5159749"/>
            <a:ext cx="1521330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89" dirty="0">
                <a:latin typeface="Arial Black" panose="020B0A04020102020204" pitchFamily="34" charset="0"/>
              </a:rPr>
              <a:t>70%</a:t>
            </a:r>
            <a:endParaRPr lang="ru-RU" sz="4489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88391488-3B7D-48F5-A979-DECE5AE809B3}"/>
              </a:ext>
            </a:extLst>
          </p:cNvPr>
          <p:cNvSpPr/>
          <p:nvPr/>
        </p:nvSpPr>
        <p:spPr>
          <a:xfrm>
            <a:off x="11823813" y="5136893"/>
            <a:ext cx="1282545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89" dirty="0">
                <a:latin typeface="Arial Black" panose="020B0A04020102020204" pitchFamily="34" charset="0"/>
              </a:rPr>
              <a:t>5%</a:t>
            </a:r>
            <a:endParaRPr lang="ru-RU" sz="4489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DB9CCCB-5662-4796-95AE-A9E57D8F5AB4}"/>
              </a:ext>
            </a:extLst>
          </p:cNvPr>
          <p:cNvSpPr/>
          <p:nvPr/>
        </p:nvSpPr>
        <p:spPr>
          <a:xfrm>
            <a:off x="11822688" y="5992064"/>
            <a:ext cx="1282545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89" dirty="0">
                <a:latin typeface="Arial Black" panose="020B0A04020102020204" pitchFamily="34" charset="0"/>
              </a:rPr>
              <a:t>4%</a:t>
            </a:r>
            <a:endParaRPr lang="ru-RU" sz="4489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E97944FF-BD6F-48E0-B44C-08889B948076}"/>
              </a:ext>
            </a:extLst>
          </p:cNvPr>
          <p:cNvGrpSpPr/>
          <p:nvPr/>
        </p:nvGrpSpPr>
        <p:grpSpPr>
          <a:xfrm>
            <a:off x="1349943" y="6105640"/>
            <a:ext cx="726832" cy="740699"/>
            <a:chOff x="1204552" y="5989106"/>
            <a:chExt cx="838200" cy="862000"/>
          </a:xfrm>
        </p:grpSpPr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4C0894C5-46FB-453C-B00B-C1280059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552" y="6022431"/>
              <a:ext cx="838200" cy="828675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4D639D0F-34EA-40EB-AC2F-EB65ECB893C9}"/>
                </a:ext>
              </a:extLst>
            </p:cNvPr>
            <p:cNvSpPr/>
            <p:nvPr/>
          </p:nvSpPr>
          <p:spPr>
            <a:xfrm>
              <a:off x="1204552" y="5989106"/>
              <a:ext cx="838200" cy="828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4E9EDD77-993A-46B1-ADD4-DEB5CA4B9612}"/>
              </a:ext>
            </a:extLst>
          </p:cNvPr>
          <p:cNvSpPr/>
          <p:nvPr/>
        </p:nvSpPr>
        <p:spPr>
          <a:xfrm>
            <a:off x="1295921" y="6046145"/>
            <a:ext cx="834876" cy="831053"/>
          </a:xfrm>
          <a:prstGeom prst="ellipse">
            <a:avLst/>
          </a:prstGeom>
          <a:noFill/>
          <a:ln w="193675">
            <a:solidFill>
              <a:srgbClr val="F8F5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780344" y="430540"/>
            <a:ext cx="6630205" cy="4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700" b="1" dirty="0" smtClean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Категории </a:t>
            </a:r>
            <a:r>
              <a:rPr lang="ru-RU" altLang="ru-RU" sz="2700" b="1" dirty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социальных предприятий 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966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9651" y="165346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017" y="321784"/>
            <a:ext cx="10168943" cy="50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93" b="1" spc="-150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Поддержка социальных </a:t>
            </a:r>
            <a:r>
              <a:rPr lang="ru-RU" sz="2693" b="1" spc="-150" dirty="0" smtClean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предприятий</a:t>
            </a:r>
            <a:endParaRPr lang="ru-RU" sz="2693" b="1" spc="-1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98491" y="2025635"/>
            <a:ext cx="51303" cy="1047891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ru-RU" sz="3142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90599" y="2399393"/>
            <a:ext cx="398823" cy="624449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ru-RU" sz="3142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2D42EC-D30D-498C-A4D1-89DAFFF50309}"/>
              </a:ext>
            </a:extLst>
          </p:cNvPr>
          <p:cNvSpPr txBox="1"/>
          <p:nvPr/>
        </p:nvSpPr>
        <p:spPr>
          <a:xfrm>
            <a:off x="918591" y="4271604"/>
            <a:ext cx="12474674" cy="2893626"/>
          </a:xfrm>
          <a:prstGeom prst="rect">
            <a:avLst/>
          </a:prstGeom>
          <a:noFill/>
        </p:spPr>
        <p:txBody>
          <a:bodyPr wrap="square" lIns="107075" tIns="53537" rIns="107075" bIns="53537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-150" normalizeH="0" baseline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</a:defRPr>
            </a:lvl1pPr>
          </a:lstStyle>
          <a:p>
            <a:pPr defTabSz="1026048">
              <a:lnSpc>
                <a:spcPct val="90000"/>
              </a:lnSpc>
              <a:defRPr/>
            </a:pPr>
            <a:r>
              <a:rPr lang="ru-RU" sz="2356" kern="0" dirty="0">
                <a:solidFill>
                  <a:srgbClr val="FF0000"/>
                </a:solidFill>
              </a:rPr>
              <a:t>      </a:t>
            </a:r>
          </a:p>
          <a:p>
            <a:pPr defTabSz="1026048">
              <a:lnSpc>
                <a:spcPct val="90000"/>
              </a:lnSpc>
              <a:defRPr/>
            </a:pPr>
            <a:r>
              <a:rPr lang="ru-RU" sz="2200" b="1" kern="0" dirty="0">
                <a:solidFill>
                  <a:srgbClr val="E04E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Реализуют:</a:t>
            </a:r>
            <a:endParaRPr lang="ru-RU" sz="2200" b="1" dirty="0">
              <a:solidFill>
                <a:srgbClr val="E04E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45690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по развитию малого, среднего бизнеса и потребительского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рынка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45690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по социальной защите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населения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45690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по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здравоохранению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45690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 общего и профессионального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образования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45690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инноваций социальной сферы Фонд поддержки предпринимательства Ленинградской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45690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Органы местного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самоуправления</a:t>
            </a:r>
            <a:r>
              <a:rPr lang="ru-RU" sz="2356" b="1" kern="0" spc="-168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56" b="1" kern="0" spc="-168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56" b="1" kern="0" spc="-16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952" y="946408"/>
            <a:ext cx="1159409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«Создание условий для легкого старта и комфортного ведения бизнеса» национального проекта 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4952" y="2026528"/>
            <a:ext cx="115076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закон от 22.03.2021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31-оз «О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социальных гарантиях и стандартах в Ленинградской 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952" y="2818616"/>
            <a:ext cx="11542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Ленинградской области «Стимулирование экономической активности Ленинградской области»</a:t>
            </a:r>
          </a:p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768" indent="-384768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закон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12.10.2009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78-оз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 ставки налога, взимаемого в связи с применением упрощенной системы налогообложения,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Ленинградской </a:t>
            </a: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  <a:endParaRPr lang="ru-R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8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22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9651" y="146357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C30CDB-BF90-4372-9BEF-AC67562B5E3B}"/>
              </a:ext>
            </a:extLst>
          </p:cNvPr>
          <p:cNvSpPr txBox="1"/>
          <p:nvPr/>
        </p:nvSpPr>
        <p:spPr>
          <a:xfrm>
            <a:off x="1049615" y="1160093"/>
            <a:ext cx="11983610" cy="4751079"/>
          </a:xfrm>
          <a:prstGeom prst="rect">
            <a:avLst/>
          </a:prstGeom>
          <a:noFill/>
        </p:spPr>
        <p:txBody>
          <a:bodyPr wrap="square" lIns="102651" tIns="51325" rIns="102651" bIns="51325" rtlCol="0">
            <a:spAutoFit/>
          </a:bodyPr>
          <a:lstStyle/>
          <a:p>
            <a:r>
              <a:rPr lang="ru-RU" sz="2000" b="1" i="1" dirty="0">
                <a:solidFill>
                  <a:srgbClr val="E04E39"/>
                </a:solidFill>
              </a:rPr>
              <a:t>Налоговые льготы: </a:t>
            </a:r>
            <a:r>
              <a:rPr lang="ru-RU" sz="2200" dirty="0"/>
              <a:t>Социальные предприятия на УСН платят налог по сниженной ставке</a:t>
            </a:r>
          </a:p>
          <a:p>
            <a:r>
              <a:rPr lang="ru-RU" sz="2200" b="1" dirty="0" smtClean="0"/>
              <a:t>1</a:t>
            </a:r>
            <a:r>
              <a:rPr lang="ru-RU" sz="2200" b="1" dirty="0"/>
              <a:t>%, если объект налогообложения – «Доходы</a:t>
            </a:r>
            <a:r>
              <a:rPr lang="ru-RU" sz="2200" b="1" dirty="0" smtClean="0"/>
              <a:t>»</a:t>
            </a:r>
            <a:endParaRPr lang="ru-RU" sz="2200" b="1" dirty="0"/>
          </a:p>
          <a:p>
            <a:r>
              <a:rPr lang="ru-RU" dirty="0"/>
              <a:t> </a:t>
            </a:r>
          </a:p>
          <a:p>
            <a:pPr lvl="0"/>
            <a:r>
              <a:rPr lang="ru-RU" sz="2000" b="1" i="1" dirty="0">
                <a:solidFill>
                  <a:srgbClr val="E04E39"/>
                </a:solidFill>
              </a:rPr>
              <a:t>Финансовая поддержка: </a:t>
            </a:r>
          </a:p>
          <a:p>
            <a:pPr marL="291014" indent="-291014">
              <a:buFont typeface="Arial" panose="020B0604020202020204" pitchFamily="34" charset="0"/>
              <a:buChar char="•"/>
            </a:pPr>
            <a:r>
              <a:rPr lang="ru-RU" sz="2200" b="1" dirty="0"/>
              <a:t>Гранты – от 100 000 до 500 000 </a:t>
            </a:r>
            <a:r>
              <a:rPr lang="ru-RU" sz="2200" b="1" dirty="0" smtClean="0"/>
              <a:t>руб.</a:t>
            </a:r>
            <a:endParaRPr lang="ru-RU" sz="2200" b="1" dirty="0"/>
          </a:p>
          <a:p>
            <a:pPr marL="291014" indent="-291014">
              <a:buFont typeface="Arial" panose="020B0604020202020204" pitchFamily="34" charset="0"/>
              <a:buChar char="•"/>
            </a:pPr>
            <a:r>
              <a:rPr lang="ru-RU" sz="2200" b="1" dirty="0"/>
              <a:t>Субсидии – до 1 000 </a:t>
            </a:r>
            <a:r>
              <a:rPr lang="ru-RU" sz="2200" b="1" dirty="0" smtClean="0"/>
              <a:t>000 руб.</a:t>
            </a:r>
            <a:endParaRPr lang="ru-RU" sz="2200" b="1" dirty="0"/>
          </a:p>
          <a:p>
            <a:pPr marL="291014" indent="-291014">
              <a:buFont typeface="Arial" panose="020B0604020202020204" pitchFamily="34" charset="0"/>
              <a:buChar char="•"/>
            </a:pPr>
            <a:r>
              <a:rPr lang="ru-RU" sz="2200" b="1" dirty="0" smtClean="0"/>
              <a:t>Микрозаймы </a:t>
            </a:r>
            <a:r>
              <a:rPr lang="ru-RU" sz="2200" b="1" dirty="0"/>
              <a:t>от </a:t>
            </a:r>
            <a:r>
              <a:rPr lang="ru-RU" sz="2200" b="1" dirty="0" smtClean="0"/>
              <a:t>3,75</a:t>
            </a:r>
            <a:r>
              <a:rPr lang="ru-RU" sz="2200" b="1" dirty="0"/>
              <a:t>%</a:t>
            </a:r>
          </a:p>
          <a:p>
            <a:pPr marL="291014" indent="-291014">
              <a:buFont typeface="Arial" panose="020B0604020202020204" pitchFamily="34" charset="0"/>
              <a:buChar char="•"/>
            </a:pPr>
            <a:r>
              <a:rPr lang="ru-RU" sz="2200" b="1" dirty="0"/>
              <a:t>Поручительства</a:t>
            </a:r>
          </a:p>
          <a:p>
            <a:endParaRPr lang="ru-RU" sz="2400" dirty="0"/>
          </a:p>
          <a:p>
            <a:r>
              <a:rPr lang="ru-RU" b="1" i="1" dirty="0">
                <a:solidFill>
                  <a:srgbClr val="E04E39"/>
                </a:solidFill>
              </a:rPr>
              <a:t>Нефинансовая поддержка: </a:t>
            </a:r>
          </a:p>
          <a:p>
            <a:pPr marL="320783" indent="-320783">
              <a:buFont typeface="Arial" panose="020B0604020202020204" pitchFamily="34" charset="0"/>
              <a:buChar char="•"/>
            </a:pPr>
            <a:r>
              <a:rPr lang="ru-RU" sz="2200" b="1" dirty="0"/>
              <a:t>Консультация по мерам поддержки социальных предприятий</a:t>
            </a:r>
          </a:p>
          <a:p>
            <a:pPr marL="320783" indent="-320783">
              <a:buFont typeface="Arial" panose="020B0604020202020204" pitchFamily="34" charset="0"/>
              <a:buChar char="•"/>
            </a:pPr>
            <a:r>
              <a:rPr lang="ru-RU" sz="2200" b="1" dirty="0"/>
              <a:t>Консультационные услуги с привлечением сторонних профильных экспертов </a:t>
            </a:r>
            <a:endParaRPr lang="ru-RU" sz="2200" b="1" dirty="0" smtClean="0"/>
          </a:p>
          <a:p>
            <a:pPr marL="320783" indent="-320783">
              <a:buFont typeface="Arial" panose="020B0604020202020204" pitchFamily="34" charset="0"/>
              <a:buChar char="•"/>
            </a:pPr>
            <a:r>
              <a:rPr lang="ru-RU" sz="2200" b="1" dirty="0"/>
              <a:t>К</a:t>
            </a:r>
            <a:r>
              <a:rPr lang="ru-RU" sz="2200" b="1" dirty="0" smtClean="0"/>
              <a:t>онсультационная </a:t>
            </a:r>
            <a:r>
              <a:rPr lang="ru-RU" sz="2200" b="1" dirty="0"/>
              <a:t>услуга </a:t>
            </a:r>
            <a:r>
              <a:rPr lang="ru-RU" sz="2200" b="1" dirty="0" smtClean="0"/>
              <a:t>по  присвоению статуса «социальное предприятие»</a:t>
            </a:r>
            <a:endParaRPr lang="ru-RU" b="1" i="1" dirty="0">
              <a:solidFill>
                <a:srgbClr val="E04E39"/>
              </a:solidFill>
            </a:endParaRPr>
          </a:p>
          <a:p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1072390" y="252462"/>
            <a:ext cx="11533422" cy="885282"/>
          </a:xfrm>
          <a:prstGeom prst="rect">
            <a:avLst/>
          </a:prstGeom>
        </p:spPr>
        <p:txBody>
          <a:bodyPr vert="horz" lIns="90020" tIns="45010" rIns="90020" bIns="4501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7592" indent="-337592" algn="ctr" defTabSz="450122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5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Что дает статус социального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предприятия</a:t>
            </a:r>
            <a:endParaRPr lang="ru-RU" sz="3200" b="1" dirty="0">
              <a:solidFill>
                <a:srgbClr val="0070C0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idx="12"/>
          </p:nvPr>
        </p:nvSpPr>
        <p:spPr>
          <a:xfrm>
            <a:off x="10057046" y="7119077"/>
            <a:ext cx="3076949" cy="408899"/>
          </a:xfrm>
        </p:spPr>
        <p:txBody>
          <a:bodyPr/>
          <a:lstStyle/>
          <a:p>
            <a:pPr algn="r">
              <a:defRPr/>
            </a:pPr>
            <a:fld id="{9AA520F5-1EBA-4E04-8267-EABF677965A3}" type="slidenum">
              <a:rPr lang="ru-RU" altLang="ru-RU" smtClean="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328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11193</TotalTime>
  <Words>827</Words>
  <Application>Microsoft Office PowerPoint</Application>
  <PresentationFormat>Произвольный</PresentationFormat>
  <Paragraphs>250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Office Theme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</cp:lastModifiedBy>
  <cp:revision>830</cp:revision>
  <cp:lastPrinted>2023-12-21T12:08:33Z</cp:lastPrinted>
  <dcterms:modified xsi:type="dcterms:W3CDTF">2023-12-21T12:40:56Z</dcterms:modified>
</cp:coreProperties>
</file>