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7"/>
  </p:notesMasterIdLst>
  <p:sldIdLst>
    <p:sldId id="256" r:id="rId4"/>
    <p:sldId id="268" r:id="rId5"/>
    <p:sldId id="272" r:id="rId6"/>
    <p:sldId id="264" r:id="rId7"/>
    <p:sldId id="257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4" r:id="rId16"/>
    <p:sldId id="275" r:id="rId18"/>
    <p:sldId id="276" r:id="rId19"/>
    <p:sldId id="263" r:id="rId20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247"/>
    <a:srgbClr val="243D99"/>
    <a:srgbClr val="455AA8"/>
    <a:srgbClr val="EE2128"/>
    <a:srgbClr val="F1575E"/>
    <a:srgbClr val="F9BDBD"/>
    <a:srgbClr val="3494CE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222" y="102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35617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«Модернизация»</a:t>
            </a:r>
            <a:endParaRPr lang="ru-RU" sz="7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затрат, связанных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 приобретением оборудования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2024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1080274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Увеличение выручки – не менее 2%</a:t>
            </a:r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780928"/>
            <a:ext cx="9531985" cy="1152128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241800"/>
            <a:ext cx="9531985" cy="168461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-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                                                в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  <a:endParaRPr lang="ru-RU" altLang="en-US" sz="2800" b="1" dirty="0">
              <a:solidFill>
                <a:srgbClr val="243D99"/>
              </a:solidFill>
            </a:endParaRPr>
          </a:p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в 2024 году - 20 125 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2023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года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50% от затрат, 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 не более 5 млн рублей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2023 году по отношению к уровню 2022 года: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/>
                <a:gridCol w="3070465"/>
                <a:gridCol w="1321211"/>
                <a:gridCol w="2883989"/>
                <a:gridCol w="3003714"/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2022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рассчитывается                    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                                 (до 2023 года по форме 4-ФСС).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(до 2023 года по форме 4-ФСС)                                    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0033CC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где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среднемесячной заработной платы;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 сумма выплат  за отчетный год согласно форме ЕФС-1 (до 2023 года 4-ФСС)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 (до 2023 года 4-ФСС).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407368" y="1499235"/>
            <a:ext cx="10009112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2024 году выделено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70 080 008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50% затрат</a:t>
            </a:r>
            <a:endParaRPr 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5 000 000 рублей</a:t>
            </a:r>
            <a:endParaRPr lang="ru-RU" altLang="ru-RU" sz="32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500 000 рублей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0270"/>
            <a:ext cx="1078928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4 к </a:t>
            </a:r>
            <a:r>
              <a:rPr lang="ru-RU" sz="2400" kern="10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Порядку (дополнительные условия по модернизации)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55295" y="1412875"/>
            <a:ext cx="1127379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9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9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9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9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производство товаров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и(или)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сбор, обработка и утилизации отходов и(или) обработке вторичного сырья 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лесозаготовки </a:t>
            </a: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+ дополнительный ОКВЭД 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производство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9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2023 год </a:t>
            </a:r>
            <a:r>
              <a:rPr lang="en-US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&gt;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1 единицы</a:t>
            </a:r>
            <a:endParaRPr lang="ru-RU" sz="2400" kern="100" spc="-9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9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9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9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3025" y="148526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затраты 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2022-2024 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43025" y="278130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по 1 договору, </a:t>
            </a:r>
            <a:r>
              <a:rPr lang="ru-RU" altLang="en-US" sz="2800" u="sng" dirty="0">
                <a:solidFill>
                  <a:srgbClr val="F04247"/>
                </a:solidFill>
                <a:latin typeface="+mn-lt"/>
                <a:sym typeface="+mn-ea"/>
              </a:rPr>
              <a:t>заключенному не ранее 2022 года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полностью оплачен</a:t>
            </a:r>
            <a:endParaRPr lang="ru-RU" altLang="en-US" sz="2800" b="1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025" y="407733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амортизационная группа оборудования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</a:rPr>
              <a:t>2-я и выше </a:t>
            </a:r>
            <a:endParaRPr lang="ru-RU" altLang="en-US" sz="2800" b="1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5559762"/>
            <a:ext cx="616521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Постановление Правительства РФ от 01.01.2002 № 1 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«О классификации основных средств, включаемых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в амортизационные группы»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ОБОРУДОВАНИЕ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047115" y="1499235"/>
            <a:ext cx="10275570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усустройства, механизмы, станки, приборы, аппараты, агрегаты, установки, машины; технологическая оснастка к оборудованию, пресс-формы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должно использоваться в технологическом процессе производства продукции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должно быть приобретено у производителя либо у дилера, субдилера или дистрибьютора</a:t>
            </a:r>
            <a:endParaRPr lang="ru-RU" altLang="ru-RU" sz="28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b="1" kern="100" spc="-100" dirty="0">
              <a:solidFill>
                <a:srgbClr val="FF0000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ОБОРУДОВАНИЕ ДОЛЖНО БЫТЬ НОВЫМ!</a:t>
            </a:r>
            <a:endParaRPr lang="ru-RU" altLang="ru-RU" sz="2800" b="1" kern="100" spc="-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83285" y="4869180"/>
            <a:ext cx="10542905" cy="86487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spc="-100" dirty="0">
                <a:solidFill>
                  <a:schemeClr val="accent3"/>
                </a:solidFill>
                <a:uFillTx/>
              </a:rPr>
              <a:t>Копия техпаспорта или иного документа на оборудование,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в том числе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  <a:p>
            <a:pPr algn="ctr" eaLnBrk="1" fontAlgn="ctr" latinLnBrk="0" hangingPunct="1"/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фото </a:t>
            </a:r>
            <a:r>
              <a:rPr lang="ru-RU" altLang="en-US" sz="2400" spc="-100" dirty="0" err="1">
                <a:solidFill>
                  <a:schemeClr val="accent3"/>
                </a:solidFill>
                <a:uFillTx/>
              </a:rPr>
              <a:t>шильды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 с заводским идентификационным (уникальным) номером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914400" y="1143000"/>
            <a:ext cx="10513060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913765" y="3020695"/>
            <a:ext cx="10513695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документов, </a:t>
            </a:r>
            <a:r>
              <a:rPr lang="ru-RU" altLang="en-US" sz="2400" dirty="0">
                <a:sym typeface="+mn-ea"/>
              </a:rPr>
              <a:t>подтверждающих передачу оборудования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883285" y="3959225"/>
            <a:ext cx="10543540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по договору на оборудование</a:t>
            </a:r>
            <a:endParaRPr lang="ru-RU" altLang="en-US" sz="24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914400" y="2090420"/>
            <a:ext cx="10511155" cy="72009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1 договора </a:t>
            </a:r>
            <a:r>
              <a:rPr lang="ru-RU" altLang="en-US" sz="2400" dirty="0">
                <a:sym typeface="+mn-ea"/>
              </a:rPr>
              <a:t>на оборудование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6985</Words>
  <Application>WPS Presentation</Application>
  <PresentationFormat>Широкоэкранный</PresentationFormat>
  <Paragraphs>210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</vt:lpstr>
      <vt:lpstr>ОБОРУДОВАНИЕ</vt:lpstr>
      <vt:lpstr>комплект документов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387</cp:revision>
  <dcterms:created xsi:type="dcterms:W3CDTF">2022-07-23T06:53:00Z</dcterms:created>
  <dcterms:modified xsi:type="dcterms:W3CDTF">2024-04-16T05:17:31Z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