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  <p:sldMasterId id="2147483771" r:id="rId5"/>
    <p:sldMasterId id="2147483785" r:id="rId6"/>
    <p:sldMasterId id="2147483798" r:id="rId7"/>
  </p:sldMasterIdLst>
  <p:notesMasterIdLst>
    <p:notesMasterId r:id="rId19"/>
  </p:notesMasterIdLst>
  <p:handoutMasterIdLst>
    <p:handoutMasterId r:id="rId20"/>
  </p:handoutMasterIdLst>
  <p:sldIdLst>
    <p:sldId id="519" r:id="rId8"/>
    <p:sldId id="527" r:id="rId9"/>
    <p:sldId id="528" r:id="rId10"/>
    <p:sldId id="532" r:id="rId11"/>
    <p:sldId id="511" r:id="rId12"/>
    <p:sldId id="536" r:id="rId13"/>
    <p:sldId id="533" r:id="rId14"/>
    <p:sldId id="534" r:id="rId15"/>
    <p:sldId id="535" r:id="rId16"/>
    <p:sldId id="521" r:id="rId17"/>
    <p:sldId id="479" r:id="rId18"/>
  </p:sldIdLst>
  <p:sldSz cx="13681075" cy="770572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8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96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92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4065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2888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8370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38512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CDE317-F8AD-412E-978B-99AE5E274AE6}">
          <p14:sldIdLst>
            <p14:sldId id="519"/>
            <p14:sldId id="527"/>
            <p14:sldId id="528"/>
            <p14:sldId id="532"/>
            <p14:sldId id="511"/>
            <p14:sldId id="536"/>
            <p14:sldId id="533"/>
            <p14:sldId id="534"/>
            <p14:sldId id="535"/>
            <p14:sldId id="521"/>
            <p14:sldId id="4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EFEF"/>
    <a:srgbClr val="D8EFF4"/>
    <a:srgbClr val="E04E39"/>
    <a:srgbClr val="F5F1EA"/>
    <a:srgbClr val="D4F5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846" autoAdjust="0"/>
    <p:restoredTop sz="94966" autoAdjust="0"/>
  </p:normalViewPr>
  <p:slideViewPr>
    <p:cSldViewPr>
      <p:cViewPr>
        <p:scale>
          <a:sx n="80" d="100"/>
          <a:sy n="80" d="100"/>
        </p:scale>
        <p:origin x="-1008" y="-546"/>
      </p:cViewPr>
      <p:guideLst>
        <p:guide orient="horz" pos="2427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1" y="4"/>
            <a:ext cx="2946400" cy="4968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25.07.2023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07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15715"/>
            <a:ext cx="5438775" cy="446651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5"/>
            <a:ext cx="2946400" cy="49680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1" y="9428245"/>
            <a:ext cx="2946400" cy="49680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814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33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44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257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065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88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70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851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5D6AF5CD-8D77-4147-B015-DEA9F27E14DC}" type="slidenum">
              <a:rPr lang="ru-RU" altLang="ru-RU" sz="1300" smtClean="0"/>
              <a:pPr>
                <a:spcBef>
                  <a:spcPts val="13"/>
                </a:spcBef>
                <a:spcAft>
                  <a:spcPts val="13"/>
                </a:spcAft>
              </a:pPr>
              <a:t>1</a:t>
            </a:fld>
            <a:endParaRPr lang="ru-RU" altLang="ru-RU" sz="130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" y="744538"/>
            <a:ext cx="66071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77479F28-6933-43E0-8EAE-1E5C586B5C6B}" type="slidenum">
              <a:rPr lang="ru-RU" altLang="ru-RU" sz="1300" smtClean="0"/>
              <a:pPr>
                <a:spcBef>
                  <a:spcPts val="13"/>
                </a:spcBef>
                <a:spcAft>
                  <a:spcPts val="13"/>
                </a:spcAft>
              </a:pPr>
              <a:t>2</a:t>
            </a:fld>
            <a:endParaRPr lang="ru-RU" altLang="ru-RU" sz="13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12426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32867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53308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73750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3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792EE254-EB1A-4082-948B-6A7DD59A7F93}" type="slidenum">
              <a:rPr lang="ru-RU" altLang="ru-RU" sz="1300" smtClean="0"/>
              <a:pPr>
                <a:spcBef>
                  <a:spcPts val="13"/>
                </a:spcBef>
                <a:spcAft>
                  <a:spcPts val="13"/>
                </a:spcAft>
              </a:pPr>
              <a:t>5</a:t>
            </a:fld>
            <a:endParaRPr lang="ru-RU" altLang="ru-RU" sz="1300" dirty="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7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8" y="746125"/>
            <a:ext cx="66040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8A43B266-743B-4ADD-9E40-DADE2262AF6C}" type="slidenum">
              <a:rPr lang="ru-RU" altLang="ru-RU" sz="1300" smtClean="0"/>
              <a:pPr>
                <a:spcBef>
                  <a:spcPts val="13"/>
                </a:spcBef>
                <a:spcAft>
                  <a:spcPts val="13"/>
                </a:spcAft>
              </a:pPr>
              <a:t>7</a:t>
            </a:fld>
            <a:endParaRPr lang="ru-RU" altLang="ru-RU" sz="13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12426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32867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53308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73750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8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12426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32867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53308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73750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9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12426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32867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53308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73750" indent="-21022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40882" algn="l"/>
                <a:tab pos="1681764" algn="l"/>
                <a:tab pos="2522647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"/>
              </a:spcBef>
            </a:pPr>
            <a:fld id="{2A9A5474-03B5-4D05-8952-00B636D7CED4}" type="slidenum">
              <a:rPr lang="ru-RU" altLang="ru-RU" sz="1300"/>
              <a:pPr>
                <a:spcBef>
                  <a:spcPts val="12"/>
                </a:spcBef>
              </a:pPr>
              <a:t>10</a:t>
            </a:fld>
            <a:endParaRPr lang="ru-RU" altLang="ru-RU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4063"/>
            <a:ext cx="660717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70"/>
            <a:ext cx="5438711" cy="44673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940900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xfrm>
            <a:off x="4532111" y="7141331"/>
            <a:ext cx="4615422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9661794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fld id="{9AA520F5-1EBA-4E04-8267-EABF67796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22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6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3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558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3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8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5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0" y="1661580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597977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79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87" y="282342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2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8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 userDrawn="1"/>
        </p:nvSpPr>
        <p:spPr>
          <a:xfrm>
            <a:off x="1070551" y="365730"/>
            <a:ext cx="708937" cy="1213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59" tIns="53334" rIns="106659" bIns="53334" anchor="ctr"/>
          <a:lstStyle/>
          <a:p>
            <a:pPr algn="ctr" defTabSz="5333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01215" y="286444"/>
            <a:ext cx="3414682" cy="4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081" y="1261116"/>
            <a:ext cx="11628914" cy="2682734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0139" y="4047317"/>
            <a:ext cx="10260808" cy="1860433"/>
          </a:xfrm>
        </p:spPr>
        <p:txBody>
          <a:bodyPr/>
          <a:lstStyle>
            <a:lvl1pPr marL="0" indent="0" algn="ctr">
              <a:buNone/>
              <a:defRPr sz="2900"/>
            </a:lvl1pPr>
            <a:lvl2pPr marL="587892" indent="0" algn="ctr">
              <a:buNone/>
              <a:defRPr sz="2500"/>
            </a:lvl2pPr>
            <a:lvl3pPr marL="1175783" indent="0" algn="ctr">
              <a:buNone/>
              <a:defRPr sz="2300"/>
            </a:lvl3pPr>
            <a:lvl4pPr marL="1763673" indent="0" algn="ctr">
              <a:buNone/>
              <a:defRPr sz="2100"/>
            </a:lvl4pPr>
            <a:lvl5pPr marL="2351573" indent="0" algn="ctr">
              <a:buNone/>
              <a:defRPr sz="2100"/>
            </a:lvl5pPr>
            <a:lvl6pPr marL="2939463" indent="0" algn="ctr">
              <a:buNone/>
              <a:defRPr sz="2100"/>
            </a:lvl6pPr>
            <a:lvl7pPr marL="3527359" indent="0" algn="ctr">
              <a:buNone/>
              <a:defRPr sz="2100"/>
            </a:lvl7pPr>
            <a:lvl8pPr marL="4115244" indent="0" algn="ctr">
              <a:buNone/>
              <a:defRPr sz="2100"/>
            </a:lvl8pPr>
            <a:lvl9pPr marL="4703141" indent="0" algn="ctr">
              <a:buNone/>
              <a:defRPr sz="2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D521-BA84-4702-90BC-7C35525286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B9F50099-DF57-4CE3-B456-7E5D3D255A2A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5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1070551" y="365730"/>
            <a:ext cx="708937" cy="12136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59" tIns="53334" rIns="106659" bIns="53334" anchor="ctr"/>
          <a:lstStyle/>
          <a:p>
            <a:pPr algn="ctr" defTabSz="5333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01215" y="286444"/>
            <a:ext cx="3414682" cy="4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B5D5-776C-4B6C-9C7D-59BDA4650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1FD1EBCE-10C0-473A-B028-ACEF38CDF8FA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08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01215" y="286444"/>
            <a:ext cx="3414682" cy="4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1" y="1921086"/>
            <a:ext cx="11799929" cy="3205367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451" y="5156774"/>
            <a:ext cx="11799929" cy="1685626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8789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7578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636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515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394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273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152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031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DDB6-C034-45A1-862A-77426B1943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C2D44F78-1C41-4D84-9ABA-4F0E13CE6B32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97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604" y="2051295"/>
            <a:ext cx="5814457" cy="48892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6074" y="2051295"/>
            <a:ext cx="5814457" cy="48892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DAB3-4BCE-4E21-86BB-A2B26DDAFC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0AD7263B-D223-4B62-8093-C704B90DCB09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99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61" y="410260"/>
            <a:ext cx="11799929" cy="148941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389" y="1888976"/>
            <a:ext cx="5787735" cy="92575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87892" indent="0">
              <a:buNone/>
              <a:defRPr sz="2500" b="1"/>
            </a:lvl2pPr>
            <a:lvl3pPr marL="1175783" indent="0">
              <a:buNone/>
              <a:defRPr sz="2300" b="1"/>
            </a:lvl3pPr>
            <a:lvl4pPr marL="1763673" indent="0">
              <a:buNone/>
              <a:defRPr sz="2100" b="1"/>
            </a:lvl4pPr>
            <a:lvl5pPr marL="2351573" indent="0">
              <a:buNone/>
              <a:defRPr sz="2100" b="1"/>
            </a:lvl5pPr>
            <a:lvl6pPr marL="2939463" indent="0">
              <a:buNone/>
              <a:defRPr sz="2100" b="1"/>
            </a:lvl6pPr>
            <a:lvl7pPr marL="3527359" indent="0">
              <a:buNone/>
              <a:defRPr sz="2100" b="1"/>
            </a:lvl7pPr>
            <a:lvl8pPr marL="4115244" indent="0">
              <a:buNone/>
              <a:defRPr sz="2100" b="1"/>
            </a:lvl8pPr>
            <a:lvl9pPr marL="470314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389" y="2814731"/>
            <a:ext cx="5787735" cy="41400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6079" y="1888976"/>
            <a:ext cx="5816239" cy="92575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87892" indent="0">
              <a:buNone/>
              <a:defRPr sz="2500" b="1"/>
            </a:lvl2pPr>
            <a:lvl3pPr marL="1175783" indent="0">
              <a:buNone/>
              <a:defRPr sz="2300" b="1"/>
            </a:lvl3pPr>
            <a:lvl4pPr marL="1763673" indent="0">
              <a:buNone/>
              <a:defRPr sz="2100" b="1"/>
            </a:lvl4pPr>
            <a:lvl5pPr marL="2351573" indent="0">
              <a:buNone/>
              <a:defRPr sz="2100" b="1"/>
            </a:lvl5pPr>
            <a:lvl6pPr marL="2939463" indent="0">
              <a:buNone/>
              <a:defRPr sz="2100" b="1"/>
            </a:lvl6pPr>
            <a:lvl7pPr marL="3527359" indent="0">
              <a:buNone/>
              <a:defRPr sz="2100" b="1"/>
            </a:lvl7pPr>
            <a:lvl8pPr marL="4115244" indent="0">
              <a:buNone/>
              <a:defRPr sz="2100" b="1"/>
            </a:lvl8pPr>
            <a:lvl9pPr marL="470314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6079" y="2814731"/>
            <a:ext cx="5816239" cy="41400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E9B88-1371-4E31-9516-DE2794BA7A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4E93AF8B-6981-4803-ADD9-2BB3838A9F96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45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ED42-6A4A-4D65-B383-7FD91E813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0F71C28D-2960-4FBF-9707-5EAB32DA8519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98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ADE6-1937-473F-8A1F-3EB8AB3ADB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2D305FAA-EE2A-4B11-B3C9-74D44FB9CC87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2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57" y="513716"/>
            <a:ext cx="4412503" cy="1798003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6239" y="1109510"/>
            <a:ext cx="6926044" cy="547605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357" y="2311725"/>
            <a:ext cx="4412503" cy="4282743"/>
          </a:xfrm>
        </p:spPr>
        <p:txBody>
          <a:bodyPr/>
          <a:lstStyle>
            <a:lvl1pPr marL="0" indent="0">
              <a:buNone/>
              <a:defRPr sz="2100"/>
            </a:lvl1pPr>
            <a:lvl2pPr marL="587892" indent="0">
              <a:buNone/>
              <a:defRPr sz="1700"/>
            </a:lvl2pPr>
            <a:lvl3pPr marL="1175783" indent="0">
              <a:buNone/>
              <a:defRPr sz="1600"/>
            </a:lvl3pPr>
            <a:lvl4pPr marL="1763673" indent="0">
              <a:buNone/>
              <a:defRPr sz="1300"/>
            </a:lvl4pPr>
            <a:lvl5pPr marL="2351573" indent="0">
              <a:buNone/>
              <a:defRPr sz="1300"/>
            </a:lvl5pPr>
            <a:lvl6pPr marL="2939463" indent="0">
              <a:buNone/>
              <a:defRPr sz="1300"/>
            </a:lvl6pPr>
            <a:lvl7pPr marL="3527359" indent="0">
              <a:buNone/>
              <a:defRPr sz="1300"/>
            </a:lvl7pPr>
            <a:lvl8pPr marL="4115244" indent="0">
              <a:buNone/>
              <a:defRPr sz="1300"/>
            </a:lvl8pPr>
            <a:lvl9pPr marL="4703141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DC45-1552-408B-A671-467C126650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85457A79-FB1D-47F7-B802-09BECE02A139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03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57" y="513716"/>
            <a:ext cx="4412503" cy="1798003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6239" y="1109510"/>
            <a:ext cx="6926044" cy="5476059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92" indent="0">
              <a:buNone/>
              <a:defRPr sz="3600"/>
            </a:lvl2pPr>
            <a:lvl3pPr marL="1175783" indent="0">
              <a:buNone/>
              <a:defRPr sz="2900"/>
            </a:lvl3pPr>
            <a:lvl4pPr marL="1763673" indent="0">
              <a:buNone/>
              <a:defRPr sz="2500"/>
            </a:lvl4pPr>
            <a:lvl5pPr marL="2351573" indent="0">
              <a:buNone/>
              <a:defRPr sz="2500"/>
            </a:lvl5pPr>
            <a:lvl6pPr marL="2939463" indent="0">
              <a:buNone/>
              <a:defRPr sz="2500"/>
            </a:lvl6pPr>
            <a:lvl7pPr marL="3527359" indent="0">
              <a:buNone/>
              <a:defRPr sz="2500"/>
            </a:lvl7pPr>
            <a:lvl8pPr marL="4115244" indent="0">
              <a:buNone/>
              <a:defRPr sz="2500"/>
            </a:lvl8pPr>
            <a:lvl9pPr marL="4703141" indent="0">
              <a:buNone/>
              <a:defRPr sz="2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357" y="2311725"/>
            <a:ext cx="4412503" cy="4282743"/>
          </a:xfrm>
        </p:spPr>
        <p:txBody>
          <a:bodyPr/>
          <a:lstStyle>
            <a:lvl1pPr marL="0" indent="0">
              <a:buNone/>
              <a:defRPr sz="2100"/>
            </a:lvl1pPr>
            <a:lvl2pPr marL="587892" indent="0">
              <a:buNone/>
              <a:defRPr sz="1700"/>
            </a:lvl2pPr>
            <a:lvl3pPr marL="1175783" indent="0">
              <a:buNone/>
              <a:defRPr sz="1600"/>
            </a:lvl3pPr>
            <a:lvl4pPr marL="1763673" indent="0">
              <a:buNone/>
              <a:defRPr sz="1300"/>
            </a:lvl4pPr>
            <a:lvl5pPr marL="2351573" indent="0">
              <a:buNone/>
              <a:defRPr sz="1300"/>
            </a:lvl5pPr>
            <a:lvl6pPr marL="2939463" indent="0">
              <a:buNone/>
              <a:defRPr sz="1300"/>
            </a:lvl6pPr>
            <a:lvl7pPr marL="3527359" indent="0">
              <a:buNone/>
              <a:defRPr sz="1300"/>
            </a:lvl7pPr>
            <a:lvl8pPr marL="4115244" indent="0">
              <a:buNone/>
              <a:defRPr sz="1300"/>
            </a:lvl8pPr>
            <a:lvl9pPr marL="4703141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5C5E-30F9-47EC-8333-83D8D09CC7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DBF36460-5E46-43FD-B77F-46F9FF4EEE04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2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F959-50AE-465D-978B-998FC3BE5B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7915216D-E52B-42E5-9ADA-F61475677D47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94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0521" y="410260"/>
            <a:ext cx="2949982" cy="653024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579" y="410260"/>
            <a:ext cx="8678932" cy="653024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A312-D366-4A36-AEED-0DADC607AE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088" y="7142605"/>
            <a:ext cx="3077479" cy="409397"/>
          </a:xfrm>
          <a:prstGeom prst="rect">
            <a:avLst/>
          </a:prstGeom>
        </p:spPr>
        <p:txBody>
          <a:bodyPr lIns="106659" tIns="53334" rIns="106659" bIns="53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065E8636-C79B-48F5-86CF-5705301B1C7E}" type="slidenum">
              <a:rPr lang="ru-RU" smtClean="0">
                <a:solidFill>
                  <a:prstClr val="black"/>
                </a:solidFill>
              </a:rPr>
              <a:pPr defTabSz="533333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9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853" y="1261252"/>
            <a:ext cx="10260806" cy="2682318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0853" y="4047236"/>
            <a:ext cx="10260806" cy="1860201"/>
          </a:xfrm>
        </p:spPr>
        <p:txBody>
          <a:bodyPr/>
          <a:lstStyle>
            <a:lvl1pPr marL="0" indent="0" algn="ctr">
              <a:buNone/>
              <a:defRPr sz="2100"/>
            </a:lvl1pPr>
            <a:lvl2pPr marL="414016" indent="0" algn="ctr">
              <a:buNone/>
              <a:defRPr sz="1700"/>
            </a:lvl2pPr>
            <a:lvl3pPr marL="828030" indent="0" algn="ctr">
              <a:buNone/>
              <a:defRPr sz="1600"/>
            </a:lvl3pPr>
            <a:lvl4pPr marL="1242046" indent="0" algn="ctr">
              <a:buNone/>
              <a:defRPr sz="1300"/>
            </a:lvl4pPr>
            <a:lvl5pPr marL="1656060" indent="0" algn="ctr">
              <a:buNone/>
              <a:defRPr sz="1300"/>
            </a:lvl5pPr>
            <a:lvl6pPr marL="2070074" indent="0" algn="ctr">
              <a:buNone/>
              <a:defRPr sz="1300"/>
            </a:lvl6pPr>
            <a:lvl7pPr marL="2484090" indent="0" algn="ctr">
              <a:buNone/>
              <a:defRPr sz="1300"/>
            </a:lvl7pPr>
            <a:lvl8pPr marL="2898105" indent="0" algn="ctr">
              <a:buNone/>
              <a:defRPr sz="1300"/>
            </a:lvl8pPr>
            <a:lvl9pPr marL="331212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EE56-09AD-4C15-AC00-4EB62DA552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080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61B4-4520-4F0B-A9D8-5E288228E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374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715" y="1920673"/>
            <a:ext cx="11799281" cy="3206400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3715" y="5157307"/>
            <a:ext cx="11799281" cy="1684548"/>
          </a:xfrm>
        </p:spPr>
        <p:txBody>
          <a:bodyPr/>
          <a:lstStyle>
            <a:lvl1pPr marL="0" indent="0">
              <a:buNone/>
              <a:defRPr sz="2100"/>
            </a:lvl1pPr>
            <a:lvl2pPr marL="414016" indent="0">
              <a:buNone/>
              <a:defRPr sz="1700"/>
            </a:lvl2pPr>
            <a:lvl3pPr marL="828030" indent="0">
              <a:buNone/>
              <a:defRPr sz="1600"/>
            </a:lvl3pPr>
            <a:lvl4pPr marL="1242046" indent="0">
              <a:buNone/>
              <a:defRPr sz="1300"/>
            </a:lvl4pPr>
            <a:lvl5pPr marL="1656060" indent="0">
              <a:buNone/>
              <a:defRPr sz="1300"/>
            </a:lvl5pPr>
            <a:lvl6pPr marL="2070074" indent="0">
              <a:buNone/>
              <a:defRPr sz="1300"/>
            </a:lvl6pPr>
            <a:lvl7pPr marL="2484090" indent="0">
              <a:buNone/>
              <a:defRPr sz="1300"/>
            </a:lvl7pPr>
            <a:lvl8pPr marL="2898105" indent="0">
              <a:buNone/>
              <a:defRPr sz="1300"/>
            </a:lvl8pPr>
            <a:lvl9pPr marL="331212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9FD8-BE86-4379-82DE-263C8B01E6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66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765" y="1802610"/>
            <a:ext cx="6086385" cy="4467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08056" y="1802610"/>
            <a:ext cx="6086383" cy="4467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B9E0-2D27-4308-B6DE-98331E76C4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598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35" y="410339"/>
            <a:ext cx="11799281" cy="14887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335" y="1888998"/>
            <a:ext cx="5787594" cy="92578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016" indent="0">
              <a:buNone/>
              <a:defRPr sz="1700" b="1"/>
            </a:lvl2pPr>
            <a:lvl3pPr marL="828030" indent="0">
              <a:buNone/>
              <a:defRPr sz="1600" b="1"/>
            </a:lvl3pPr>
            <a:lvl4pPr marL="1242046" indent="0">
              <a:buNone/>
              <a:defRPr sz="1300" b="1"/>
            </a:lvl4pPr>
            <a:lvl5pPr marL="1656060" indent="0">
              <a:buNone/>
              <a:defRPr sz="1300" b="1"/>
            </a:lvl5pPr>
            <a:lvl6pPr marL="2070074" indent="0">
              <a:buNone/>
              <a:defRPr sz="1300" b="1"/>
            </a:lvl6pPr>
            <a:lvl7pPr marL="2484090" indent="0">
              <a:buNone/>
              <a:defRPr sz="1300" b="1"/>
            </a:lvl7pPr>
            <a:lvl8pPr marL="2898105" indent="0">
              <a:buNone/>
              <a:defRPr sz="1300" b="1"/>
            </a:lvl8pPr>
            <a:lvl9pPr marL="331212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42335" y="2814779"/>
            <a:ext cx="5787594" cy="4139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26726" y="1888998"/>
            <a:ext cx="5814888" cy="92578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14016" indent="0">
              <a:buNone/>
              <a:defRPr sz="1700" b="1"/>
            </a:lvl2pPr>
            <a:lvl3pPr marL="828030" indent="0">
              <a:buNone/>
              <a:defRPr sz="1600" b="1"/>
            </a:lvl3pPr>
            <a:lvl4pPr marL="1242046" indent="0">
              <a:buNone/>
              <a:defRPr sz="1300" b="1"/>
            </a:lvl4pPr>
            <a:lvl5pPr marL="1656060" indent="0">
              <a:buNone/>
              <a:defRPr sz="1300" b="1"/>
            </a:lvl5pPr>
            <a:lvl6pPr marL="2070074" indent="0">
              <a:buNone/>
              <a:defRPr sz="1300" b="1"/>
            </a:lvl6pPr>
            <a:lvl7pPr marL="2484090" indent="0">
              <a:buNone/>
              <a:defRPr sz="1300" b="1"/>
            </a:lvl7pPr>
            <a:lvl8pPr marL="2898105" indent="0">
              <a:buNone/>
              <a:defRPr sz="1300" b="1"/>
            </a:lvl8pPr>
            <a:lvl9pPr marL="331212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26726" y="2814779"/>
            <a:ext cx="5814888" cy="4139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624F-AC21-4AF0-B835-50DB8F65E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751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B3BE-069D-4041-BD29-2F61C650F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30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D53D-31AB-48E4-9655-AE5111F3A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302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37" y="514004"/>
            <a:ext cx="4412878" cy="179829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6326" y="1110076"/>
            <a:ext cx="6925290" cy="547549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2337" y="2312294"/>
            <a:ext cx="4412878" cy="4281918"/>
          </a:xfrm>
        </p:spPr>
        <p:txBody>
          <a:bodyPr/>
          <a:lstStyle>
            <a:lvl1pPr marL="0" indent="0">
              <a:buNone/>
              <a:defRPr sz="1300"/>
            </a:lvl1pPr>
            <a:lvl2pPr marL="414016" indent="0">
              <a:buNone/>
              <a:defRPr sz="1300"/>
            </a:lvl2pPr>
            <a:lvl3pPr marL="828030" indent="0">
              <a:buNone/>
              <a:defRPr sz="1100"/>
            </a:lvl3pPr>
            <a:lvl4pPr marL="1242046" indent="0">
              <a:buNone/>
              <a:defRPr sz="900"/>
            </a:lvl4pPr>
            <a:lvl5pPr marL="1656060" indent="0">
              <a:buNone/>
              <a:defRPr sz="900"/>
            </a:lvl5pPr>
            <a:lvl6pPr marL="2070074" indent="0">
              <a:buNone/>
              <a:defRPr sz="900"/>
            </a:lvl6pPr>
            <a:lvl7pPr marL="2484090" indent="0">
              <a:buNone/>
              <a:defRPr sz="900"/>
            </a:lvl7pPr>
            <a:lvl8pPr marL="2898105" indent="0">
              <a:buNone/>
              <a:defRPr sz="900"/>
            </a:lvl8pPr>
            <a:lvl9pPr marL="33121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9175-8683-4D97-BEB3-6A687EC9B1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614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37" y="514004"/>
            <a:ext cx="4412878" cy="179829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16326" y="1110076"/>
            <a:ext cx="6925290" cy="5475499"/>
          </a:xfrm>
        </p:spPr>
        <p:txBody>
          <a:bodyPr/>
          <a:lstStyle>
            <a:lvl1pPr marL="0" indent="0">
              <a:buNone/>
              <a:defRPr sz="2900"/>
            </a:lvl1pPr>
            <a:lvl2pPr marL="414016" indent="0">
              <a:buNone/>
              <a:defRPr sz="2500"/>
            </a:lvl2pPr>
            <a:lvl3pPr marL="828030" indent="0">
              <a:buNone/>
              <a:defRPr sz="2100"/>
            </a:lvl3pPr>
            <a:lvl4pPr marL="1242046" indent="0">
              <a:buNone/>
              <a:defRPr sz="1700"/>
            </a:lvl4pPr>
            <a:lvl5pPr marL="1656060" indent="0">
              <a:buNone/>
              <a:defRPr sz="1700"/>
            </a:lvl5pPr>
            <a:lvl6pPr marL="2070074" indent="0">
              <a:buNone/>
              <a:defRPr sz="1700"/>
            </a:lvl6pPr>
            <a:lvl7pPr marL="2484090" indent="0">
              <a:buNone/>
              <a:defRPr sz="1700"/>
            </a:lvl7pPr>
            <a:lvl8pPr marL="2898105" indent="0">
              <a:buNone/>
              <a:defRPr sz="1700"/>
            </a:lvl8pPr>
            <a:lvl9pPr marL="3312120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2337" y="2312294"/>
            <a:ext cx="4412878" cy="4281918"/>
          </a:xfrm>
        </p:spPr>
        <p:txBody>
          <a:bodyPr/>
          <a:lstStyle>
            <a:lvl1pPr marL="0" indent="0">
              <a:buNone/>
              <a:defRPr sz="1300"/>
            </a:lvl1pPr>
            <a:lvl2pPr marL="414016" indent="0">
              <a:buNone/>
              <a:defRPr sz="1300"/>
            </a:lvl2pPr>
            <a:lvl3pPr marL="828030" indent="0">
              <a:buNone/>
              <a:defRPr sz="1100"/>
            </a:lvl3pPr>
            <a:lvl4pPr marL="1242046" indent="0">
              <a:buNone/>
              <a:defRPr sz="900"/>
            </a:lvl4pPr>
            <a:lvl5pPr marL="1656060" indent="0">
              <a:buNone/>
              <a:defRPr sz="900"/>
            </a:lvl5pPr>
            <a:lvl6pPr marL="2070074" indent="0">
              <a:buNone/>
              <a:defRPr sz="900"/>
            </a:lvl6pPr>
            <a:lvl7pPr marL="2484090" indent="0">
              <a:buNone/>
              <a:defRPr sz="900"/>
            </a:lvl7pPr>
            <a:lvl8pPr marL="2898105" indent="0">
              <a:buNone/>
              <a:defRPr sz="900"/>
            </a:lvl8pPr>
            <a:lvl9pPr marL="33121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ED92-DE63-4FA9-A93A-3E2A6AE81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324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BE97-45ED-46E1-B2C1-9F09F004A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956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17487" y="306675"/>
            <a:ext cx="3076949" cy="59635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3767" y="306675"/>
            <a:ext cx="9095819" cy="59635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E927-5B16-49F3-A5D7-027E157A2F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107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081" y="2393770"/>
            <a:ext cx="11628914" cy="1651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2161" y="4366577"/>
            <a:ext cx="9576753" cy="19692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7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4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711" y="4951642"/>
            <a:ext cx="11628914" cy="153044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711" y="3266015"/>
            <a:ext cx="11628914" cy="168562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10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4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5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62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7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0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054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4546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48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24870"/>
            <a:ext cx="6044851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054" y="2443714"/>
            <a:ext cx="6044851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49797" y="1724870"/>
            <a:ext cx="6047225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49797" y="2443714"/>
            <a:ext cx="6047225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7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6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5" y="306802"/>
            <a:ext cx="4500979" cy="13056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920" y="306802"/>
            <a:ext cx="7648101" cy="657662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055" y="1612495"/>
            <a:ext cx="4500979" cy="5270931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2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586" y="5394008"/>
            <a:ext cx="8208645" cy="63679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81586" y="688521"/>
            <a:ext cx="8208645" cy="4623435"/>
          </a:xfrm>
        </p:spPr>
        <p:txBody>
          <a:bodyPr/>
          <a:lstStyle>
            <a:lvl1pPr marL="0" indent="0">
              <a:buNone/>
              <a:defRPr sz="4300"/>
            </a:lvl1pPr>
            <a:lvl2pPr marL="611048" indent="0">
              <a:buNone/>
              <a:defRPr sz="3700"/>
            </a:lvl2pPr>
            <a:lvl3pPr marL="1222096" indent="0">
              <a:buNone/>
              <a:defRPr sz="3200"/>
            </a:lvl3pPr>
            <a:lvl4pPr marL="1833143" indent="0">
              <a:buNone/>
              <a:defRPr sz="2700"/>
            </a:lvl4pPr>
            <a:lvl5pPr marL="2444191" indent="0">
              <a:buNone/>
              <a:defRPr sz="2700"/>
            </a:lvl5pPr>
            <a:lvl6pPr marL="3055239" indent="0">
              <a:buNone/>
              <a:defRPr sz="2700"/>
            </a:lvl6pPr>
            <a:lvl7pPr marL="3666287" indent="0">
              <a:buNone/>
              <a:defRPr sz="2700"/>
            </a:lvl7pPr>
            <a:lvl8pPr marL="4277335" indent="0">
              <a:buNone/>
              <a:defRPr sz="2700"/>
            </a:lvl8pPr>
            <a:lvl9pPr marL="4888382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1586" y="6030801"/>
            <a:ext cx="8208645" cy="904352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3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38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18779" y="308587"/>
            <a:ext cx="3078242" cy="6574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054" y="308587"/>
            <a:ext cx="9006708" cy="6574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11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9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1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481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09633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64442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19257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1108" indent="-34110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39072" indent="-28425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37037" indent="-2274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1857" indent="-2274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46663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0147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5628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110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65920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8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9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9"/>
            <a:ext cx="2121357" cy="410259"/>
          </a:xfrm>
          <a:prstGeom prst="rect">
            <a:avLst/>
          </a:prstGeom>
        </p:spPr>
        <p:txBody>
          <a:bodyPr vert="horz" lIns="120158" tIns="60078" rIns="120158" bIns="6007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5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12" tIns="66751" rIns="133512" bIns="667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0779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779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779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13" indent="-250313" algn="l" defTabSz="600779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779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779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290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077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845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638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79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36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23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0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674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4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241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4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8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7"/>
            <a:ext cx="2121357" cy="410259"/>
          </a:xfrm>
          <a:prstGeom prst="rect">
            <a:avLst/>
          </a:prstGeom>
        </p:spPr>
        <p:txBody>
          <a:bodyPr vert="horz" lIns="120177" tIns="60088" rIns="120177" bIns="6008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28" tIns="66762" rIns="133528" bIns="667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087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87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87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53" indent="-250353" algn="l" defTabSz="60087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87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87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801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67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547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42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7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4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61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9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69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23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611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98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1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4" y="6903023"/>
            <a:ext cx="2121357" cy="410259"/>
          </a:xfrm>
          <a:prstGeom prst="rect">
            <a:avLst/>
          </a:prstGeom>
        </p:spPr>
        <p:txBody>
          <a:bodyPr vert="horz" lIns="120229" tIns="60112" rIns="120229" bIns="60112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2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783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4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87" tIns="66790" rIns="133587" bIns="667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1130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1130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1130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463" indent="-250463" algn="l" defTabSz="601130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1130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1130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6220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7358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8482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9615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113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26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39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452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0565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06787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0791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52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2937605" y="7207352"/>
            <a:ext cx="536275" cy="427197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59" tIns="53334" rIns="106659" bIns="53334" anchor="ctr"/>
          <a:lstStyle/>
          <a:p>
            <a:pPr algn="ctr" defTabSz="5333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40542" y="411015"/>
            <a:ext cx="11800053" cy="148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59" tIns="53334" rIns="106659" bIns="533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0542" y="2051842"/>
            <a:ext cx="11800053" cy="48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659" tIns="53334" rIns="106659" bIns="53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512" y="7142605"/>
            <a:ext cx="3077479" cy="409397"/>
          </a:xfrm>
          <a:prstGeom prst="rect">
            <a:avLst/>
          </a:prstGeom>
        </p:spPr>
        <p:txBody>
          <a:bodyPr vert="horz" lIns="106659" tIns="53334" rIns="106659" bIns="5333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fld id="{92E0F061-A3CF-4766-A837-7CAA65E069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33333">
                <a:defRPr/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952" y="7142605"/>
            <a:ext cx="4617236" cy="409397"/>
          </a:xfrm>
          <a:prstGeom prst="rect">
            <a:avLst/>
          </a:prstGeom>
        </p:spPr>
        <p:txBody>
          <a:bodyPr vert="horz" lIns="106659" tIns="53334" rIns="106659" bIns="5333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53333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2911230" y="7265595"/>
            <a:ext cx="591121" cy="307764"/>
          </a:xfrm>
          <a:prstGeom prst="rect">
            <a:avLst/>
          </a:prstGeom>
          <a:noFill/>
        </p:spPr>
        <p:txBody>
          <a:bodyPr lIns="106659" tIns="53334" rIns="106659" bIns="53334">
            <a:spAutoFit/>
          </a:bodyPr>
          <a:lstStyle/>
          <a:p>
            <a:pPr algn="ctr" defTabSz="533333" fontAlgn="auto">
              <a:spcBef>
                <a:spcPts val="0"/>
              </a:spcBef>
              <a:spcAft>
                <a:spcPts val="0"/>
              </a:spcAft>
              <a:defRPr/>
            </a:pPr>
            <a:fld id="{1006A55F-99B2-445B-BBA9-BCAA79D429AF}" type="slidenum">
              <a:rPr lang="ru-RU" sz="1300">
                <a:solidFill>
                  <a:srgbClr val="562212"/>
                </a:solidFill>
                <a:latin typeface="Calibri"/>
              </a:rPr>
              <a:pPr algn="ctr" defTabSz="53333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300" dirty="0">
              <a:solidFill>
                <a:srgbClr val="5622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1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11740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740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2pPr>
      <a:lvl3pPr algn="l" defTabSz="11740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3pPr>
      <a:lvl4pPr algn="l" defTabSz="11740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4pPr>
      <a:lvl5pPr algn="l" defTabSz="11740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5pPr>
      <a:lvl6pPr marL="533333" algn="l" defTabSz="1174076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6pPr>
      <a:lvl7pPr marL="1066665" algn="l" defTabSz="1174076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7pPr>
      <a:lvl8pPr marL="1599996" algn="l" defTabSz="1174076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8pPr>
      <a:lvl9pPr marL="2133332" algn="l" defTabSz="1174076" rtl="0" fontAlgn="base">
        <a:lnSpc>
          <a:spcPct val="90000"/>
        </a:lnSpc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 Light"/>
        </a:defRPr>
      </a:lvl9pPr>
    </p:titleStyle>
    <p:bodyStyle>
      <a:lvl1pPr marL="292595" indent="-292595" algn="l" defTabSz="1174076" rtl="0" eaLnBrk="0" fontAlgn="base" hangingPunct="0">
        <a:lnSpc>
          <a:spcPct val="90000"/>
        </a:lnSpc>
        <a:spcBef>
          <a:spcPts val="1288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81481" indent="-292595" algn="l" defTabSz="1174076" rtl="0" eaLnBrk="0" fontAlgn="base" hangingPunct="0">
        <a:lnSpc>
          <a:spcPct val="90000"/>
        </a:lnSpc>
        <a:spcBef>
          <a:spcPts val="644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519" indent="-292595" algn="l" defTabSz="1174076" rtl="0" eaLnBrk="0" fontAlgn="base" hangingPunct="0">
        <a:lnSpc>
          <a:spcPct val="90000"/>
        </a:lnSpc>
        <a:spcBef>
          <a:spcPts val="644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99" indent="-292595" algn="l" defTabSz="1174076" rtl="0" eaLnBrk="0" fontAlgn="base" hangingPunct="0">
        <a:lnSpc>
          <a:spcPct val="90000"/>
        </a:lnSpc>
        <a:spcBef>
          <a:spcPts val="644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444" indent="-292595" algn="l" defTabSz="1174076" rtl="0" eaLnBrk="0" fontAlgn="base" hangingPunct="0">
        <a:lnSpc>
          <a:spcPct val="90000"/>
        </a:lnSpc>
        <a:spcBef>
          <a:spcPts val="644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408" indent="-293952" algn="l" defTabSz="1175783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301" indent="-293952" algn="l" defTabSz="1175783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09199" indent="-293952" algn="l" defTabSz="1175783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97085" indent="-293952" algn="l" defTabSz="1175783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92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783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673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573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463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7359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244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3141" algn="l" defTabSz="1175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940900" y="7141331"/>
            <a:ext cx="3076949" cy="4088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803" tIns="41401" rIns="82803" bIns="41401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828030" algn="l"/>
                <a:tab pos="1656060" algn="l"/>
                <a:tab pos="2484090" algn="l"/>
              </a:tabLst>
              <a:defRPr sz="1300">
                <a:solidFill>
                  <a:srgbClr val="8B8B8B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4532111" y="7141331"/>
            <a:ext cx="4615422" cy="4088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803" tIns="41401" rIns="82803" bIns="41401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828030" algn="l"/>
                <a:tab pos="1656060" algn="l"/>
                <a:tab pos="2484090" algn="l"/>
                <a:tab pos="3312120" algn="l"/>
                <a:tab pos="414015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 hangingPunct="0">
              <a:defRPr/>
            </a:pPr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9661794" y="7141331"/>
            <a:ext cx="3076949" cy="4088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2803" tIns="41401" rIns="82803" bIns="4140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828030" algn="l"/>
                <a:tab pos="1656060" algn="l"/>
                <a:tab pos="2484090" algn="l"/>
              </a:tabLst>
              <a:defRPr sz="1300">
                <a:solidFill>
                  <a:srgbClr val="8B8B8B"/>
                </a:solidFill>
                <a:latin typeface="Calibr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3C5A92EA-8B17-46E4-8540-118C308728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3768" y="306674"/>
            <a:ext cx="12310669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768" y="1802610"/>
            <a:ext cx="12310669" cy="446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062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23743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277083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691096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105112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519126" indent="-207006" algn="l" rtl="0" fontAlgn="base">
        <a:lnSpc>
          <a:spcPct val="83000"/>
        </a:lnSpc>
        <a:spcBef>
          <a:spcPts val="1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10512" indent="-310512" algn="l" rtl="0" eaLnBrk="0" fontAlgn="base" hangingPunct="0">
        <a:lnSpc>
          <a:spcPct val="75000"/>
        </a:lnSpc>
        <a:spcBef>
          <a:spcPts val="1290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672774" indent="-258758" algn="l" rtl="0" eaLnBrk="0" fontAlgn="base" hangingPunct="0">
        <a:lnSpc>
          <a:spcPct val="75000"/>
        </a:lnSpc>
        <a:spcBef>
          <a:spcPts val="1030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5038" indent="-207006" algn="l" rtl="0" eaLnBrk="0" fontAlgn="base" hangingPunct="0">
        <a:lnSpc>
          <a:spcPct val="75000"/>
        </a:lnSpc>
        <a:spcBef>
          <a:spcPts val="782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449052" indent="-207006" algn="l" rtl="0" eaLnBrk="0" fontAlgn="base" hangingPunct="0">
        <a:lnSpc>
          <a:spcPct val="75000"/>
        </a:lnSpc>
        <a:spcBef>
          <a:spcPts val="521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3066" indent="-207006" algn="l" rtl="0" eaLnBrk="0" fontAlgn="base" hangingPunct="0">
        <a:lnSpc>
          <a:spcPct val="75000"/>
        </a:lnSpc>
        <a:spcBef>
          <a:spcPts val="261"/>
        </a:spcBef>
        <a:spcAft>
          <a:spcPts val="12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277083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096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05112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126" indent="-207006" algn="l" defTabSz="828030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016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03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046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6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074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09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105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120" algn="l" defTabSz="8280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4" y="308586"/>
            <a:ext cx="12312968" cy="1284288"/>
          </a:xfrm>
          <a:prstGeom prst="rect">
            <a:avLst/>
          </a:prstGeom>
        </p:spPr>
        <p:txBody>
          <a:bodyPr vert="horz" lIns="122210" tIns="61105" rIns="122210" bIns="611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98003"/>
            <a:ext cx="12312968" cy="5085422"/>
          </a:xfrm>
          <a:prstGeom prst="rect">
            <a:avLst/>
          </a:prstGeom>
        </p:spPr>
        <p:txBody>
          <a:bodyPr vert="horz" lIns="122210" tIns="61105" rIns="122210" bIns="611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054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25.07.2023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4368" y="7142066"/>
            <a:ext cx="4332340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04770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99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122209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86" indent="-458286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953" indent="-381905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620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667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715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763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811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859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906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048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096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43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91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239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287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335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382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42"/>
            <a:ext cx="7815910" cy="359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68028" y="1896155"/>
            <a:ext cx="11812328" cy="33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>
            <a:lvl1pPr>
              <a:lnSpc>
                <a:spcPct val="75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3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75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>
                <a:solidFill>
                  <a:srgbClr val="0070C0"/>
                </a:solidFill>
                <a:latin typeface="Arial" pitchFamily="34" charset="0"/>
              </a:rPr>
              <a:t>Актуализация мер поддержки 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>
                <a:solidFill>
                  <a:srgbClr val="0070C0"/>
                </a:solidFill>
                <a:latin typeface="Arial" pitchFamily="34" charset="0"/>
              </a:rPr>
              <a:t>субъектов малого и среднего 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>
                <a:solidFill>
                  <a:srgbClr val="0070C0"/>
                </a:solidFill>
                <a:latin typeface="Arial" pitchFamily="34" charset="0"/>
              </a:rPr>
              <a:t>предпринимательства Ленинградской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>
                <a:solidFill>
                  <a:srgbClr val="0070C0"/>
                </a:solidFill>
                <a:latin typeface="Arial" pitchFamily="34" charset="0"/>
              </a:rPr>
              <a:t>области с целью выполнения показателя 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>
                <a:solidFill>
                  <a:srgbClr val="0070C0"/>
                </a:solidFill>
                <a:latin typeface="Arial" pitchFamily="34" charset="0"/>
              </a:rPr>
              <a:t>«Численность занятых в сфере МСП»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389288" y="5941991"/>
            <a:ext cx="8140618" cy="104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500" b="1">
                <a:solidFill>
                  <a:srgbClr val="F93913"/>
                </a:solidFill>
              </a:rPr>
              <a:t>НЕРУШАЙ СВЕТЛАНА ИВАНОВНА 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100">
                <a:solidFill>
                  <a:srgbClr val="003EBA"/>
                </a:solidFill>
              </a:rPr>
              <a:t>председатель комитета по развитию малого, среднего бизнеса 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100">
                <a:solidFill>
                  <a:srgbClr val="003EBA"/>
                </a:solidFill>
              </a:rPr>
              <a:t>и потребительского рынка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02537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5" y="7168687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PP Pangram Sans Narrow" pitchFamily="50" charset="-52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921785" y="624202"/>
            <a:ext cx="7834637" cy="7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500" b="1" dirty="0">
                <a:solidFill>
                  <a:srgbClr val="0070C0"/>
                </a:solidFill>
              </a:rPr>
              <a:t>СУБСИДИЯ НА ДОРОДОВОЕ СОПРОВОЖДЕНИЕ</a:t>
            </a:r>
          </a:p>
          <a:p>
            <a:pPr algn="ctr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2500" dirty="0">
              <a:solidFill>
                <a:srgbClr val="E60000"/>
              </a:solidFill>
            </a:endParaRP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1874" y="1943710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724437" y="2145240"/>
            <a:ext cx="692384" cy="717013"/>
            <a:chOff x="531000" y="3692880"/>
            <a:chExt cx="302400" cy="302400"/>
          </a:xfrm>
        </p:grpSpPr>
        <p:sp>
          <p:nvSpPr>
            <p:cNvPr id="11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  <p:sp>
          <p:nvSpPr>
            <p:cNvPr id="13" name="Freeform 19"/>
            <p:cNvSpPr/>
            <p:nvPr/>
          </p:nvSpPr>
          <p:spPr>
            <a:xfrm rot="7899000">
              <a:off x="602380" y="3778395"/>
              <a:ext cx="161523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23853" y="2201050"/>
            <a:ext cx="11445837" cy="1053103"/>
          </a:xfrm>
          <a:prstGeom prst="rect">
            <a:avLst/>
          </a:prstGeom>
          <a:noFill/>
        </p:spPr>
        <p:txBody>
          <a:bodyPr wrap="square" lIns="82800" tIns="41399" rIns="82800" bIns="41399">
            <a:spAutoFit/>
          </a:bodyPr>
          <a:lstStyle/>
          <a:p>
            <a:pPr eaLnBrk="0" hangingPunct="0">
              <a:defRPr/>
            </a:pPr>
            <a:r>
              <a:rPr lang="ru-RU" sz="2100" b="1" dirty="0" smtClean="0">
                <a:solidFill>
                  <a:srgbClr val="0070C0"/>
                </a:solidFill>
                <a:latin typeface="Calibri"/>
              </a:rPr>
              <a:t>КОМУ -</a:t>
            </a:r>
            <a:r>
              <a:rPr lang="ru-RU" sz="21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 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ч</a:t>
            </a:r>
            <a:r>
              <a:rPr lang="ru-RU" sz="2100" spc="-1" dirty="0">
                <a:solidFill>
                  <a:srgbClr val="002060"/>
                </a:solidFill>
                <a:latin typeface="Calibri"/>
              </a:rPr>
              <a:t>астным медицинским  организациям, имеющим лицензию на осуществление медицинской деятельности по направлению «Акушерство и гинекология» и осуществляющим дородовое сопровождение на территории Ленобласти </a:t>
            </a:r>
            <a:endParaRPr lang="ru-RU" sz="2100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129" name="Group 13"/>
          <p:cNvGrpSpPr>
            <a:grpSpLocks/>
          </p:cNvGrpSpPr>
          <p:nvPr/>
        </p:nvGrpSpPr>
        <p:grpSpPr bwMode="auto">
          <a:xfrm>
            <a:off x="715688" y="3325546"/>
            <a:ext cx="692384" cy="718453"/>
            <a:chOff x="531000" y="3692880"/>
            <a:chExt cx="302400" cy="302400"/>
          </a:xfrm>
        </p:grpSpPr>
        <p:sp>
          <p:nvSpPr>
            <p:cNvPr id="16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 rot="7899000">
              <a:off x="602239" y="3778425"/>
              <a:ext cx="161805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57021" y="3325544"/>
            <a:ext cx="11769797" cy="3342063"/>
          </a:xfrm>
          <a:prstGeom prst="rect">
            <a:avLst/>
          </a:prstGeom>
          <a:noFill/>
        </p:spPr>
        <p:txBody>
          <a:bodyPr wrap="square" lIns="82800" tIns="41399" rIns="82800" bIns="41399">
            <a:spAutoFit/>
          </a:bodyPr>
          <a:lstStyle/>
          <a:p>
            <a:pPr eaLnBrk="0" hangingPunct="0">
              <a:defRPr/>
            </a:pPr>
            <a:r>
              <a:rPr lang="ru-RU" sz="2100" b="1" dirty="0">
                <a:solidFill>
                  <a:srgbClr val="0070C0"/>
                </a:solidFill>
                <a:latin typeface="Calibri"/>
              </a:rPr>
              <a:t>НА ЧТО </a:t>
            </a:r>
            <a:r>
              <a:rPr lang="ru-RU" sz="2100" spc="-1" dirty="0">
                <a:solidFill>
                  <a:srgbClr val="002060"/>
                </a:solidFill>
                <a:latin typeface="Calibri"/>
              </a:rPr>
              <a:t>- на возмещение затрат на содержание имущества и оказание  услуг по медицинской помощи женщинам в период 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беременности</a:t>
            </a:r>
          </a:p>
          <a:p>
            <a:pPr eaLnBrk="0" hangingPunct="0">
              <a:defRPr/>
            </a:pPr>
            <a:endParaRPr lang="ru-RU" sz="2100" spc="-1" dirty="0">
              <a:solidFill>
                <a:srgbClr val="002060"/>
              </a:solidFill>
              <a:latin typeface="Calibri"/>
            </a:endParaRPr>
          </a:p>
          <a:p>
            <a:pPr eaLnBrk="0" hangingPunct="0">
              <a:defRPr/>
            </a:pPr>
            <a:endParaRPr lang="ru-RU" spc="-1" dirty="0">
              <a:solidFill>
                <a:srgbClr val="002060"/>
              </a:solidFill>
              <a:latin typeface="Calibri"/>
            </a:endParaRPr>
          </a:p>
          <a:p>
            <a:pPr eaLnBrk="0" hangingPunct="0">
              <a:defRPr/>
            </a:pPr>
            <a:r>
              <a:rPr lang="ru-RU" sz="2100" b="1" dirty="0" smtClean="0">
                <a:solidFill>
                  <a:srgbClr val="0070C0"/>
                </a:solidFill>
                <a:latin typeface="Calibri"/>
              </a:rPr>
              <a:t>СКОЛЬКО-</a:t>
            </a:r>
            <a:r>
              <a:rPr lang="ru-RU" sz="2100" b="1" dirty="0" smtClean="0">
                <a:solidFill>
                  <a:srgbClr val="E60000"/>
                </a:solidFill>
                <a:latin typeface="Calibri"/>
              </a:rPr>
              <a:t> </a:t>
            </a:r>
            <a:r>
              <a:rPr lang="ru-RU" sz="2100" spc="-1" dirty="0">
                <a:solidFill>
                  <a:srgbClr val="002060"/>
                </a:solidFill>
                <a:latin typeface="Calibri"/>
              </a:rPr>
              <a:t>5000 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руб. ежемесячно </a:t>
            </a:r>
            <a:r>
              <a:rPr lang="ru-RU" sz="2100" spc="-1" dirty="0">
                <a:solidFill>
                  <a:srgbClr val="002060"/>
                </a:solidFill>
                <a:latin typeface="Calibri"/>
              </a:rPr>
              <a:t>на 1 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услугу, 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   </a:t>
            </a:r>
            <a:r>
              <a:rPr lang="ru-RU" sz="2100" b="1" dirty="0" smtClean="0">
                <a:solidFill>
                  <a:srgbClr val="0070C0"/>
                </a:solidFill>
                <a:latin typeface="Calibri"/>
              </a:rPr>
              <a:t>31,5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100" spc="-1" dirty="0">
                <a:solidFill>
                  <a:srgbClr val="002060"/>
                </a:solidFill>
                <a:latin typeface="Calibri"/>
              </a:rPr>
              <a:t>млн руб. </a:t>
            </a:r>
            <a:endParaRPr lang="ru-RU" sz="2100" spc="-1" dirty="0">
              <a:solidFill>
                <a:srgbClr val="000000"/>
              </a:solidFill>
              <a:latin typeface="Arial"/>
            </a:endParaRPr>
          </a:p>
          <a:p>
            <a:pPr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  <a:p>
            <a:pPr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100" b="1" dirty="0" smtClean="0">
              <a:solidFill>
                <a:srgbClr val="0070C0"/>
              </a:solidFill>
              <a:latin typeface="Calibri"/>
            </a:endParaRPr>
          </a:p>
          <a:p>
            <a:pPr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sz="2100" b="1" dirty="0" smtClean="0">
                <a:solidFill>
                  <a:srgbClr val="0070C0"/>
                </a:solidFill>
                <a:latin typeface="Calibri"/>
              </a:rPr>
              <a:t>СТОИМОСТЬ 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услуги </a:t>
            </a:r>
            <a:r>
              <a:rPr lang="ru-RU" sz="2100" spc="-1" dirty="0">
                <a:solidFill>
                  <a:srgbClr val="002060"/>
                </a:solidFill>
                <a:latin typeface="Calibri"/>
              </a:rPr>
              <a:t>по дородовому сопровождению в течение 7 месяцев</a:t>
            </a:r>
            <a:r>
              <a:rPr lang="ru-RU" sz="2100" b="1" dirty="0" smtClean="0">
                <a:solidFill>
                  <a:srgbClr val="0070C0"/>
                </a:solidFill>
                <a:latin typeface="Calibri"/>
              </a:rPr>
              <a:t>– 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не </a:t>
            </a:r>
            <a:r>
              <a:rPr lang="ru-RU" sz="2100" spc="-1" dirty="0">
                <a:solidFill>
                  <a:srgbClr val="002060"/>
                </a:solidFill>
                <a:latin typeface="Calibri"/>
              </a:rPr>
              <a:t>более 5 000 руб./</a:t>
            </a:r>
            <a:r>
              <a:rPr lang="ru-RU" sz="2100" spc="-1" dirty="0" smtClean="0">
                <a:solidFill>
                  <a:srgbClr val="002060"/>
                </a:solidFill>
                <a:latin typeface="Calibri"/>
              </a:rPr>
              <a:t>месяц</a:t>
            </a:r>
            <a:endParaRPr lang="ru-RU" sz="2100" spc="-1" dirty="0">
              <a:solidFill>
                <a:srgbClr val="002060"/>
              </a:solidFill>
              <a:latin typeface="Calibri"/>
            </a:endParaRPr>
          </a:p>
          <a:p>
            <a:pPr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900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  <a:p>
            <a:pPr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900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grpSp>
        <p:nvGrpSpPr>
          <p:cNvPr id="5131" name="Group 13"/>
          <p:cNvGrpSpPr>
            <a:grpSpLocks/>
          </p:cNvGrpSpPr>
          <p:nvPr/>
        </p:nvGrpSpPr>
        <p:grpSpPr bwMode="auto">
          <a:xfrm>
            <a:off x="722283" y="4593009"/>
            <a:ext cx="692384" cy="718452"/>
            <a:chOff x="531000" y="3692880"/>
            <a:chExt cx="302400" cy="302400"/>
          </a:xfrm>
        </p:grpSpPr>
        <p:sp>
          <p:nvSpPr>
            <p:cNvPr id="20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  <p:sp>
          <p:nvSpPr>
            <p:cNvPr id="21" name="Freeform 19"/>
            <p:cNvSpPr/>
            <p:nvPr/>
          </p:nvSpPr>
          <p:spPr>
            <a:xfrm rot="7899000">
              <a:off x="602238" y="3778425"/>
              <a:ext cx="161806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</p:grpSp>
      <p:grpSp>
        <p:nvGrpSpPr>
          <p:cNvPr id="5132" name="Group 13"/>
          <p:cNvGrpSpPr>
            <a:grpSpLocks/>
          </p:cNvGrpSpPr>
          <p:nvPr/>
        </p:nvGrpSpPr>
        <p:grpSpPr bwMode="auto">
          <a:xfrm>
            <a:off x="726590" y="5507886"/>
            <a:ext cx="692384" cy="718453"/>
            <a:chOff x="531000" y="3692880"/>
            <a:chExt cx="302400" cy="302400"/>
          </a:xfrm>
        </p:grpSpPr>
        <p:sp>
          <p:nvSpPr>
            <p:cNvPr id="23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  <p:sp>
          <p:nvSpPr>
            <p:cNvPr id="24" name="Freeform 19"/>
            <p:cNvSpPr/>
            <p:nvPr/>
          </p:nvSpPr>
          <p:spPr>
            <a:xfrm rot="7899000">
              <a:off x="602239" y="3778425"/>
              <a:ext cx="161805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109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6"/>
          <p:cNvSpPr txBox="1">
            <a:spLocks noChangeArrowheads="1"/>
          </p:cNvSpPr>
          <p:nvPr/>
        </p:nvSpPr>
        <p:spPr bwMode="auto">
          <a:xfrm>
            <a:off x="759248" y="933623"/>
            <a:ext cx="12107962" cy="5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068" tIns="53535" rIns="107068" bIns="53535">
            <a:spAutoFit/>
          </a:bodyPr>
          <a:lstStyle/>
          <a:p>
            <a:pPr algn="ctr" defTabSz="535549">
              <a:lnSpc>
                <a:spcPct val="85000"/>
              </a:lnSpc>
            </a:pPr>
            <a:r>
              <a:rPr lang="ru-RU" sz="3700" dirty="0">
                <a:solidFill>
                  <a:srgbClr val="E04E39"/>
                </a:solidFill>
                <a:latin typeface="Arial Black" pitchFamily="34" charset="0"/>
                <a:ea typeface="Roboto Black"/>
                <a:cs typeface="Roboto Black"/>
              </a:rPr>
              <a:t>Оперативная информация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0522" y="370565"/>
            <a:ext cx="708937" cy="11974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68" tIns="53535" rIns="107068" bIns="53535" anchor="ctr"/>
          <a:lstStyle/>
          <a:p>
            <a:pPr algn="ctr" defTabSz="535549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137504" y="174285"/>
            <a:ext cx="1419907" cy="1055391"/>
          </a:xfrm>
          <a:prstGeom prst="ellipse">
            <a:avLst/>
          </a:prstGeom>
          <a:noFill/>
          <a:ln w="301625">
            <a:solidFill>
              <a:srgbClr val="C59368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068" tIns="53535" rIns="107068" bIns="53535" anchor="ctr"/>
          <a:lstStyle/>
          <a:p>
            <a:pPr algn="ctr" defTabSz="1180224">
              <a:defRPr/>
            </a:pPr>
            <a:endParaRPr lang="ru-RU" sz="2300" dirty="0">
              <a:solidFill>
                <a:prstClr val="white"/>
              </a:solidFill>
            </a:endParaRPr>
          </a:p>
        </p:txBody>
      </p:sp>
      <p:sp>
        <p:nvSpPr>
          <p:cNvPr id="47118" name="Прямоугольник 1"/>
          <p:cNvSpPr>
            <a:spLocks noChangeArrowheads="1"/>
          </p:cNvSpPr>
          <p:nvPr/>
        </p:nvSpPr>
        <p:spPr bwMode="auto">
          <a:xfrm>
            <a:off x="860912" y="1519519"/>
            <a:ext cx="7946602" cy="6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108" tIns="53555" rIns="107108" bIns="53555">
            <a:spAutoFit/>
          </a:bodyPr>
          <a:lstStyle/>
          <a:p>
            <a:pPr defTabSz="535549"/>
            <a:endParaRPr lang="ru-RU" sz="2800" b="1" dirty="0">
              <a:solidFill>
                <a:srgbClr val="562212"/>
              </a:solidFill>
            </a:endParaRPr>
          </a:p>
          <a:p>
            <a:pPr algn="ctr" defTabSz="535549"/>
            <a:endParaRPr lang="ru-RU" sz="9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78870" y="252478"/>
            <a:ext cx="1592570" cy="5938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08" tIns="53555" rIns="107108" bIns="53555" anchor="ctr"/>
          <a:lstStyle/>
          <a:p>
            <a:pPr algn="ctr" defTabSz="535549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9" name="Picture 4" descr="http://qrcoder.ru/code/?https%3A%2F%2Ft.me%2FFPP47_bot&amp;4&amp;0">
            <a:extLst>
              <a:ext uri="{FF2B5EF4-FFF2-40B4-BE49-F238E27FC236}">
                <a16:creationId xmlns="" xmlns:a16="http://schemas.microsoft.com/office/drawing/2014/main" id="{D850B185-252A-4AA7-96C3-5AF23254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334" y="5120965"/>
            <a:ext cx="1898652" cy="16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23D27FD-8D1B-42F5-B43F-A470C19CC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3" r="10249"/>
          <a:stretch/>
        </p:blipFill>
        <p:spPr>
          <a:xfrm>
            <a:off x="9452115" y="5483293"/>
            <a:ext cx="1036092" cy="931408"/>
          </a:xfrm>
          <a:prstGeom prst="rect">
            <a:avLst/>
          </a:prstGeom>
        </p:spPr>
      </p:pic>
      <p:sp>
        <p:nvSpPr>
          <p:cNvPr id="47" name="Прямоугольник 55">
            <a:extLst>
              <a:ext uri="{FF2B5EF4-FFF2-40B4-BE49-F238E27FC236}">
                <a16:creationId xmlns="" xmlns:a16="http://schemas.microsoft.com/office/drawing/2014/main" id="{4D033A06-E390-4989-BD34-AA21F3AAA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59" y="1965817"/>
            <a:ext cx="9597246" cy="29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108" tIns="53555" rIns="107108" bIns="53555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562212"/>
                </a:solidFill>
              </a:rPr>
              <a:t>Телеграм</a:t>
            </a:r>
            <a:r>
              <a:rPr lang="ru-RU" b="1" dirty="0">
                <a:solidFill>
                  <a:srgbClr val="562212"/>
                </a:solidFill>
              </a:rPr>
              <a:t>-канал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Лига молодых бизнесменов 47</a:t>
            </a: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562212"/>
                </a:solidFill>
              </a:rPr>
              <a:t>Телеграм</a:t>
            </a:r>
            <a:r>
              <a:rPr lang="ru-RU" b="1" dirty="0">
                <a:solidFill>
                  <a:srgbClr val="562212"/>
                </a:solidFill>
              </a:rPr>
              <a:t>-канал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МойБизнес47</a:t>
            </a: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562212"/>
                </a:solidFill>
              </a:rPr>
              <a:t>Портал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www.813.ru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562212"/>
                </a:solidFill>
              </a:rPr>
              <a:t>Чат-бот по мерам  поддержки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@FPP47_bot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562212"/>
                </a:solidFill>
              </a:rPr>
              <a:t>Вконтакте</a:t>
            </a:r>
            <a:r>
              <a:rPr lang="ru-RU" sz="2800" b="1" dirty="0">
                <a:solidFill>
                  <a:srgbClr val="562212"/>
                </a:solidFill>
              </a:rPr>
              <a:t> 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https://vk.com/fpp47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155" indent="-457155" defTabSz="535549">
              <a:spcAft>
                <a:spcPts val="615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562212"/>
                </a:solidFill>
              </a:rPr>
              <a:t>Горячая линия</a:t>
            </a:r>
            <a:r>
              <a:rPr lang="ru-RU" sz="2800" b="1" dirty="0">
                <a:solidFill>
                  <a:srgbClr val="562212"/>
                </a:solidFill>
              </a:rPr>
              <a:t> </a:t>
            </a:r>
            <a:r>
              <a:rPr lang="ru-RU" b="1" dirty="0">
                <a:solidFill>
                  <a:srgbClr val="E04E39"/>
                </a:solidFill>
              </a:rPr>
              <a:t>8 (800) 30-20-813</a:t>
            </a:r>
            <a:endParaRPr lang="ru-RU" sz="2800" b="1" dirty="0">
              <a:solidFill>
                <a:srgbClr val="562212"/>
              </a:solidFill>
            </a:endParaRPr>
          </a:p>
          <a:p>
            <a:pPr marL="401661" indent="-401661" algn="ctr" defTabSz="535549">
              <a:spcAft>
                <a:spcPts val="615"/>
              </a:spcAft>
              <a:buFont typeface="Wingdings" panose="05000000000000000000" pitchFamily="2" charset="2"/>
              <a:buChar char="q"/>
            </a:pPr>
            <a:endParaRPr lang="ru-RU" altLang="ru-RU" sz="2800" b="1" dirty="0">
              <a:solidFill>
                <a:srgbClr val="562212"/>
              </a:solidFill>
            </a:endParaRPr>
          </a:p>
        </p:txBody>
      </p:sp>
      <p:pic>
        <p:nvPicPr>
          <p:cNvPr id="45" name="Picture 2" descr="http://www.813.ru/bitrix/templates/piter_2017/img/logo1.png">
            <a:extLst>
              <a:ext uri="{FF2B5EF4-FFF2-40B4-BE49-F238E27FC236}">
                <a16:creationId xmlns="" xmlns:a16="http://schemas.microsoft.com/office/drawing/2014/main" id="{74E4578B-1E0E-40C3-A0D7-B267AC7D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49" y="286430"/>
            <a:ext cx="2022838" cy="4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alkhash.goo.kz/media/img/journal/min-5ffd4ba099a94.jpg">
            <a:extLst>
              <a:ext uri="{FF2B5EF4-FFF2-40B4-BE49-F238E27FC236}">
                <a16:creationId xmlns="" xmlns:a16="http://schemas.microsoft.com/office/drawing/2014/main" id="{8E0C11BB-A4B6-4842-AE76-084B1E072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9" b="33250"/>
          <a:stretch/>
        </p:blipFill>
        <p:spPr bwMode="auto">
          <a:xfrm>
            <a:off x="181037" y="5437040"/>
            <a:ext cx="1243948" cy="8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t.me%2Ffpp_lo&amp;4&amp;0">
            <a:extLst>
              <a:ext uri="{FF2B5EF4-FFF2-40B4-BE49-F238E27FC236}">
                <a16:creationId xmlns="" xmlns:a16="http://schemas.microsoft.com/office/drawing/2014/main" id="{C4C101A0-F3E5-406F-B9C7-5C891669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06" y="5120969"/>
            <a:ext cx="1900314" cy="16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9A1B6BA-2D28-4B74-973F-4E37E710E0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3" y="5608587"/>
            <a:ext cx="732695" cy="6996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B468DD-D21D-43A5-85C1-E0CC5D1DA6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36" y="5349466"/>
            <a:ext cx="1419907" cy="1217870"/>
          </a:xfrm>
          <a:prstGeom prst="rect">
            <a:avLst/>
          </a:prstGeom>
        </p:spPr>
      </p:pic>
      <p:grpSp>
        <p:nvGrpSpPr>
          <p:cNvPr id="22" name="Группа 38">
            <a:extLst>
              <a:ext uri="{FF2B5EF4-FFF2-40B4-BE49-F238E27FC236}">
                <a16:creationId xmlns="" xmlns:a16="http://schemas.microsoft.com/office/drawing/2014/main" id="{FD2907D8-1308-4721-A619-BB34850E23A1}"/>
              </a:ext>
            </a:extLst>
          </p:cNvPr>
          <p:cNvGrpSpPr>
            <a:grpSpLocks/>
          </p:cNvGrpSpPr>
          <p:nvPr/>
        </p:nvGrpSpPr>
        <p:grpSpPr bwMode="auto">
          <a:xfrm>
            <a:off x="10179019" y="2004285"/>
            <a:ext cx="2627610" cy="3526197"/>
            <a:chOff x="6156176" y="2276871"/>
            <a:chExt cx="3201888" cy="5774701"/>
          </a:xfrm>
          <a:solidFill>
            <a:srgbClr val="ED5338"/>
          </a:solidFill>
        </p:grpSpPr>
        <p:grpSp>
          <p:nvGrpSpPr>
            <p:cNvPr id="23" name="Группа 16">
              <a:extLst>
                <a:ext uri="{FF2B5EF4-FFF2-40B4-BE49-F238E27FC236}">
                  <a16:creationId xmlns="" xmlns:a16="http://schemas.microsoft.com/office/drawing/2014/main" id="{4943A598-F926-4284-A4A4-E4E980AB3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6176" y="2276871"/>
              <a:ext cx="2592968" cy="5317500"/>
              <a:chOff x="6156176" y="2276872"/>
              <a:chExt cx="2592968" cy="4499963"/>
            </a:xfrm>
            <a:grpFill/>
          </p:grpSpPr>
          <p:sp>
            <p:nvSpPr>
              <p:cNvPr id="38" name="Загнутый угол 7">
                <a:extLst>
                  <a:ext uri="{FF2B5EF4-FFF2-40B4-BE49-F238E27FC236}">
                    <a16:creationId xmlns="" xmlns:a16="http://schemas.microsoft.com/office/drawing/2014/main" id="{6EC1C4C0-F76B-4F78-A0B2-43D41F44A6CF}"/>
                  </a:ext>
                </a:extLst>
              </p:cNvPr>
              <p:cNvSpPr/>
              <p:nvPr/>
            </p:nvSpPr>
            <p:spPr>
              <a:xfrm>
                <a:off x="6156176" y="2276872"/>
                <a:ext cx="2592968" cy="2592405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extBox 8">
                <a:extLst>
                  <a:ext uri="{FF2B5EF4-FFF2-40B4-BE49-F238E27FC236}">
                    <a16:creationId xmlns="" xmlns:a16="http://schemas.microsoft.com/office/drawing/2014/main" id="{11C49454-E28E-47A8-AD8B-81B05C6F76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088" y="3151243"/>
                <a:ext cx="2448467" cy="36255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24" name="Группа 26">
              <a:extLst>
                <a:ext uri="{FF2B5EF4-FFF2-40B4-BE49-F238E27FC236}">
                  <a16:creationId xmlns="" xmlns:a16="http://schemas.microsoft.com/office/drawing/2014/main" id="{CA436643-53E3-434D-8B8B-ED7F945AE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8968" y="2429329"/>
              <a:ext cx="2591845" cy="5317439"/>
              <a:chOff x="6156568" y="2276921"/>
              <a:chExt cx="2591845" cy="4499912"/>
            </a:xfrm>
            <a:grpFill/>
          </p:grpSpPr>
          <p:sp>
            <p:nvSpPr>
              <p:cNvPr id="36" name="Загнутый угол 39">
                <a:extLst>
                  <a:ext uri="{FF2B5EF4-FFF2-40B4-BE49-F238E27FC236}">
                    <a16:creationId xmlns="" xmlns:a16="http://schemas.microsoft.com/office/drawing/2014/main" id="{D70DBFAC-8705-4848-9BAE-EDD9FCF506AD}"/>
                  </a:ext>
                </a:extLst>
              </p:cNvPr>
              <p:cNvSpPr/>
              <p:nvPr/>
            </p:nvSpPr>
            <p:spPr>
              <a:xfrm>
                <a:off x="6156568" y="2276921"/>
                <a:ext cx="2591845" cy="2592404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28">
                <a:extLst>
                  <a:ext uri="{FF2B5EF4-FFF2-40B4-BE49-F238E27FC236}">
                    <a16:creationId xmlns="" xmlns:a16="http://schemas.microsoft.com/office/drawing/2014/main" id="{B8E09FDA-E943-4343-9701-54E0A8A17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35" y="3151242"/>
                <a:ext cx="2448370" cy="36255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25" name="Группа 29">
              <a:extLst>
                <a:ext uri="{FF2B5EF4-FFF2-40B4-BE49-F238E27FC236}">
                  <a16:creationId xmlns="" xmlns:a16="http://schemas.microsoft.com/office/drawing/2014/main" id="{554B08D6-EC0E-4488-826B-CAD7EF5FA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760" y="2580496"/>
              <a:ext cx="2590721" cy="5318673"/>
              <a:chOff x="6156960" y="2275878"/>
              <a:chExt cx="2590721" cy="4500956"/>
            </a:xfrm>
            <a:grpFill/>
          </p:grpSpPr>
          <p:sp>
            <p:nvSpPr>
              <p:cNvPr id="34" name="Загнутый угол 37">
                <a:extLst>
                  <a:ext uri="{FF2B5EF4-FFF2-40B4-BE49-F238E27FC236}">
                    <a16:creationId xmlns="" xmlns:a16="http://schemas.microsoft.com/office/drawing/2014/main" id="{7AE5ADE8-5D9F-4E10-BF79-3A1EEC17BBAD}"/>
                  </a:ext>
                </a:extLst>
              </p:cNvPr>
              <p:cNvSpPr/>
              <p:nvPr/>
            </p:nvSpPr>
            <p:spPr>
              <a:xfrm>
                <a:off x="6156960" y="2275878"/>
                <a:ext cx="2590721" cy="2592404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1">
                <a:extLst>
                  <a:ext uri="{FF2B5EF4-FFF2-40B4-BE49-F238E27FC236}">
                    <a16:creationId xmlns="" xmlns:a16="http://schemas.microsoft.com/office/drawing/2014/main" id="{39489E3B-83DC-474D-A5F0-BF74F1A80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37" y="3151242"/>
                <a:ext cx="2448369" cy="36255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26" name="Группа 32">
              <a:extLst>
                <a:ext uri="{FF2B5EF4-FFF2-40B4-BE49-F238E27FC236}">
                  <a16:creationId xmlns="" xmlns:a16="http://schemas.microsoft.com/office/drawing/2014/main" id="{7B223AFD-83C3-4F39-9051-AE3AB9A83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3429" y="2734247"/>
              <a:ext cx="2591844" cy="5317325"/>
              <a:chOff x="6156229" y="2277020"/>
              <a:chExt cx="2591844" cy="4499815"/>
            </a:xfrm>
            <a:grpFill/>
          </p:grpSpPr>
          <p:sp>
            <p:nvSpPr>
              <p:cNvPr id="32" name="Загнутый угол 35">
                <a:extLst>
                  <a:ext uri="{FF2B5EF4-FFF2-40B4-BE49-F238E27FC236}">
                    <a16:creationId xmlns="" xmlns:a16="http://schemas.microsoft.com/office/drawing/2014/main" id="{57AC9309-E70D-4504-A0EC-1F73DFFECB4B}"/>
                  </a:ext>
                </a:extLst>
              </p:cNvPr>
              <p:cNvSpPr/>
              <p:nvPr/>
            </p:nvSpPr>
            <p:spPr>
              <a:xfrm>
                <a:off x="6156229" y="2277020"/>
                <a:ext cx="2591844" cy="2592405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4">
                <a:extLst>
                  <a:ext uri="{FF2B5EF4-FFF2-40B4-BE49-F238E27FC236}">
                    <a16:creationId xmlns="" xmlns:a16="http://schemas.microsoft.com/office/drawing/2014/main" id="{E9D67086-D135-4A1F-B0A7-E64F194AA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35" y="3151244"/>
                <a:ext cx="2448371" cy="36255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r>
                  <a:rPr lang="ru-RU" sz="4100" b="1" dirty="0">
                    <a:solidFill>
                      <a:srgbClr val="FFFFFF"/>
                    </a:solidFill>
                    <a:latin typeface="Calibri" pitchFamily="34" charset="0"/>
                  </a:rPr>
                  <a:t>Региональные проекты</a:t>
                </a:r>
              </a:p>
            </p:txBody>
          </p:sp>
        </p:grpSp>
        <p:grpSp>
          <p:nvGrpSpPr>
            <p:cNvPr id="27" name="Группа 35">
              <a:extLst>
                <a:ext uri="{FF2B5EF4-FFF2-40B4-BE49-F238E27FC236}">
                  <a16:creationId xmlns="" xmlns:a16="http://schemas.microsoft.com/office/drawing/2014/main" id="{B39F30C0-A4A6-473C-8A02-E19FF8658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5097" y="2886705"/>
              <a:ext cx="2592967" cy="3063383"/>
              <a:chOff x="6155497" y="2277069"/>
              <a:chExt cx="2592967" cy="2592405"/>
            </a:xfrm>
            <a:grpFill/>
          </p:grpSpPr>
          <p:sp>
            <p:nvSpPr>
              <p:cNvPr id="28" name="Загнутый угол 33">
                <a:extLst>
                  <a:ext uri="{FF2B5EF4-FFF2-40B4-BE49-F238E27FC236}">
                    <a16:creationId xmlns="" xmlns:a16="http://schemas.microsoft.com/office/drawing/2014/main" id="{68A44EBD-274F-44BF-9ADD-26E7428D9B9F}"/>
                  </a:ext>
                </a:extLst>
              </p:cNvPr>
              <p:cNvSpPr/>
              <p:nvPr/>
            </p:nvSpPr>
            <p:spPr>
              <a:xfrm>
                <a:off x="6155497" y="2277069"/>
                <a:ext cx="2592967" cy="2592405"/>
              </a:xfrm>
              <a:prstGeom prst="foldedCorne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3554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7">
                <a:extLst>
                  <a:ext uri="{FF2B5EF4-FFF2-40B4-BE49-F238E27FC236}">
                    <a16:creationId xmlns="" xmlns:a16="http://schemas.microsoft.com/office/drawing/2014/main" id="{360958CD-E854-4D68-8E74-61FD5A5C01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523" y="2714422"/>
                <a:ext cx="2448041" cy="8957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535549">
                  <a:defRPr/>
                </a:pPr>
                <a:endParaRPr lang="ru-RU" sz="3600" b="1" dirty="0">
                  <a:solidFill>
                    <a:srgbClr val="ED7D31">
                      <a:lumMod val="50000"/>
                    </a:srgbClr>
                  </a:solidFill>
                </a:endParaRPr>
              </a:p>
            </p:txBody>
          </p:sp>
        </p:grpSp>
      </p:grpSp>
      <p:pic>
        <p:nvPicPr>
          <p:cNvPr id="40" name="Рисунок 8">
            <a:extLst>
              <a:ext uri="{FF2B5EF4-FFF2-40B4-BE49-F238E27FC236}">
                <a16:creationId xmlns="" xmlns:a16="http://schemas.microsoft.com/office/drawing/2014/main" id="{6A2C99AD-B069-4862-B0D1-E44AF76B7E2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23918" y="2635204"/>
            <a:ext cx="2103307" cy="16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3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3133995" y="7168687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>
                <a:solidFill>
                  <a:srgbClr val="FFFFFF"/>
                </a:solidFill>
                <a:latin typeface="PP Pangram Sans Narrow" pitchFamily="50" charset="-52"/>
              </a:rPr>
              <a:t>2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6803" y="213088"/>
            <a:ext cx="12704267" cy="46527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496" tIns="40747" rIns="81496" bIns="40747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003EBA"/>
                </a:solidFill>
                <a:cs typeface="Arial" panose="020B0604020202020204" pitchFamily="34" charset="0"/>
              </a:rPr>
              <a:t>2019 – 2024 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Национальный проект 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C00000"/>
                </a:solidFill>
                <a:cs typeface="Arial" panose="020B0604020202020204" pitchFamily="34" charset="0"/>
              </a:rPr>
              <a:t>«МАЛОЕ, СРЕДНЕЕ ПРЕДПРИНИМАТЕЛЬСТВО 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C00000"/>
                </a:solidFill>
                <a:cs typeface="Arial" panose="020B0604020202020204" pitchFamily="34" charset="0"/>
              </a:rPr>
              <a:t>И ПОДДЕРЖКА ИНДИВИДУАЛЬНОЙ ПРЕДПРИНИМАТЕЛЬСКОЙ ИНИЦИАТИВЫ»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altLang="ru-RU" sz="3300" dirty="0">
              <a:solidFill>
                <a:schemeClr val="accent4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dirty="0">
                <a:solidFill>
                  <a:schemeClr val="accent4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Цель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300" b="1" dirty="0">
                <a:solidFill>
                  <a:srgbClr val="003EBA"/>
                </a:solidFill>
                <a:cs typeface="Arial" panose="020B0604020202020204" pitchFamily="34" charset="0"/>
              </a:rPr>
              <a:t>Увеличение числа занятых в сфере МСП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altLang="ru-RU" sz="33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077" name="Straight Connector 22"/>
          <p:cNvCxnSpPr>
            <a:cxnSpLocks noChangeShapeType="1"/>
          </p:cNvCxnSpPr>
          <p:nvPr/>
        </p:nvCxnSpPr>
        <p:spPr bwMode="auto">
          <a:xfrm>
            <a:off x="2508101" y="5618041"/>
            <a:ext cx="1436" cy="112879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22"/>
          <p:cNvCxnSpPr>
            <a:cxnSpLocks noChangeShapeType="1"/>
          </p:cNvCxnSpPr>
          <p:nvPr/>
        </p:nvCxnSpPr>
        <p:spPr bwMode="auto">
          <a:xfrm>
            <a:off x="7297340" y="5618041"/>
            <a:ext cx="1436" cy="112879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bject 22"/>
          <p:cNvSpPr/>
          <p:nvPr/>
        </p:nvSpPr>
        <p:spPr>
          <a:xfrm>
            <a:off x="2897390" y="5639637"/>
            <a:ext cx="3810992" cy="1132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4300" b="1" dirty="0">
                <a:solidFill>
                  <a:srgbClr val="F939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273 000</a:t>
            </a:r>
          </a:p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33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декабрь 2023</a:t>
            </a:r>
          </a:p>
        </p:txBody>
      </p:sp>
      <p:sp>
        <p:nvSpPr>
          <p:cNvPr id="8" name="object 22"/>
          <p:cNvSpPr/>
          <p:nvPr/>
        </p:nvSpPr>
        <p:spPr>
          <a:xfrm>
            <a:off x="7688064" y="5658354"/>
            <a:ext cx="3453307" cy="1132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4300" b="1" dirty="0">
                <a:solidFill>
                  <a:srgbClr val="F939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269 663</a:t>
            </a:r>
          </a:p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3300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июль  2023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818986" y="4372490"/>
            <a:ext cx="5850799" cy="12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3300" dirty="0">
                <a:solidFill>
                  <a:srgbClr val="F93913"/>
                </a:solidFill>
                <a:cs typeface="Arial" pitchFamily="34" charset="0"/>
              </a:rPr>
              <a:t>ЛЕНИНГРАДСКАЯ ОБЛАСТЬ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32930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5" y="7168687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PP Pangram Sans Narrow" pitchFamily="50" charset="-52"/>
              </a:rPr>
              <a:t>2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347476" y="224609"/>
            <a:ext cx="8983285" cy="44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500" b="1" dirty="0">
                <a:solidFill>
                  <a:srgbClr val="0070C0"/>
                </a:solidFill>
              </a:rPr>
              <a:t>ЧИСЛЕННОСТЬ ЗАНЯТЫХ В СФЕРЕ </a:t>
            </a:r>
            <a:r>
              <a:rPr lang="ru-RU" altLang="ru-RU" sz="2500" b="1" dirty="0" smtClean="0">
                <a:solidFill>
                  <a:srgbClr val="0070C0"/>
                </a:solidFill>
              </a:rPr>
              <a:t>МСП, тыс. человек</a:t>
            </a:r>
            <a:endParaRPr lang="ru-RU" altLang="ru-RU" sz="2500" dirty="0">
              <a:solidFill>
                <a:srgbClr val="0070C0"/>
              </a:solidFill>
            </a:endParaRP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1874" y="1943710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96218"/>
              </p:ext>
            </p:extLst>
          </p:nvPr>
        </p:nvGraphicFramePr>
        <p:xfrm>
          <a:off x="512791" y="663267"/>
          <a:ext cx="12952486" cy="66701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743570"/>
                <a:gridCol w="3168352"/>
                <a:gridCol w="2648690"/>
                <a:gridCol w="2391874"/>
              </a:tblGrid>
              <a:tr h="381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  на 2023 год</a:t>
                      </a:r>
                      <a:endParaRPr lang="ru-RU" sz="20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10.07.2023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51" marR="5151" marT="51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51" marR="5151" marT="5151" marB="0" anchor="ctr"/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Лодейнопольский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район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107,4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Приозерский  район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102,2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Всеволожский  район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90,6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Ломоносовский  район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Гатчинский  район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solidFill>
                      <a:srgbClr val="31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</a:p>
                  </a:txBody>
                  <a:tcPr marL="9525" marR="9525" marT="9525" marB="0" anchor="b">
                    <a:solidFill>
                      <a:srgbClr val="31EFEF"/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г.Сосновый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Бор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Тосненский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Тихвинский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Киришский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Кингисеппский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Лужский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Волосовский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Выборгский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Сланцевский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Подпорожский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Бокситогорский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Волховский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район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417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 </a:t>
                      </a:r>
                      <a:endParaRPr lang="ru-RU" sz="2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51" marR="5151" marT="5151" marB="0">
                    <a:solidFill>
                      <a:srgbClr val="D8E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312,0</a:t>
                      </a:r>
                    </a:p>
                  </a:txBody>
                  <a:tcPr marL="9525" marR="9525" marT="9525" marB="0" anchor="ctr">
                    <a:solidFill>
                      <a:srgbClr val="D8E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309,2</a:t>
                      </a:r>
                    </a:p>
                  </a:txBody>
                  <a:tcPr marL="9525" marR="9525" marT="9525" marB="0" anchor="ctr">
                    <a:solidFill>
                      <a:srgbClr val="D8E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</a:t>
                      </a:r>
                    </a:p>
                  </a:txBody>
                  <a:tcPr marL="9525" marR="9525" marT="9525" marB="0" anchor="b">
                    <a:solidFill>
                      <a:srgbClr val="D8EF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65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68" y="746133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84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9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8542341" y="3090863"/>
            <a:ext cx="44243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4651">
              <a:lnSpc>
                <a:spcPts val="2038"/>
              </a:lnSpc>
              <a:spcAft>
                <a:spcPts val="10496"/>
              </a:spcAft>
            </a:pPr>
            <a:endParaRPr lang="ru-RU" sz="1700">
              <a:solidFill>
                <a:srgbClr val="231F2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7" y="7011991"/>
            <a:ext cx="206376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2" dirty="0">
              <a:solidFill>
                <a:srgbClr val="EA4F3A"/>
              </a:solidFill>
              <a:latin typeface="Segoe UI"/>
            </a:endParaRPr>
          </a:p>
        </p:txBody>
      </p:sp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8783641" y="6818312"/>
            <a:ext cx="3743324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224"/>
              </a:lnSpc>
              <a:spcBef>
                <a:spcPts val="10496"/>
              </a:spcBef>
            </a:pPr>
            <a:endParaRPr lang="ru-RU" sz="900">
              <a:solidFill>
                <a:srgbClr val="CE9A6C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530" y="25319"/>
            <a:ext cx="13033375" cy="544066"/>
          </a:xfrm>
          <a:prstGeom prst="rect">
            <a:avLst/>
          </a:prstGeom>
          <a:noFill/>
        </p:spPr>
        <p:txBody>
          <a:bodyPr lIns="0" tIns="0" rIns="0" bIns="0" anchor="ctr" anchorCtr="0"/>
          <a:lstStyle/>
          <a:p>
            <a:pPr algn="ctr" defTabSz="914344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70C0"/>
                </a:solidFill>
                <a:latin typeface="Arial" pitchFamily="34" charset="0"/>
                <a:ea typeface="Microsoft YaHei" pitchFamily="34" charset="-122"/>
              </a:rPr>
              <a:t>ОБНОВЛЕНИЕ ЕДИНОГО РЕЕСТРА СУБЪЕКТОВ МСП </a:t>
            </a:r>
          </a:p>
        </p:txBody>
      </p:sp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3762378" y="3463435"/>
            <a:ext cx="184640" cy="3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5" tIns="45698" rIns="91395" bIns="45698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83293"/>
              </p:ext>
            </p:extLst>
          </p:nvPr>
        </p:nvGraphicFramePr>
        <p:xfrm>
          <a:off x="412531" y="569388"/>
          <a:ext cx="13033373" cy="6848816"/>
        </p:xfrm>
        <a:graphic>
          <a:graphicData uri="http://schemas.openxmlformats.org/drawingml/2006/table">
            <a:tbl>
              <a:tblPr/>
              <a:tblGrid>
                <a:gridCol w="3825357"/>
                <a:gridCol w="1930541"/>
                <a:gridCol w="1968252"/>
                <a:gridCol w="1656184"/>
                <a:gridCol w="1944216"/>
                <a:gridCol w="1708823"/>
              </a:tblGrid>
              <a:tr h="300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10.07.2022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10.07.2023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10.06.2023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Всеволожский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21599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23703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25046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Ломоносовский 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4436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4799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5144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-6,7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Гатчинский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8873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9506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10065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Тихвинский 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1945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2064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Тосненский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4137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4389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Лодейнопольский</a:t>
                      </a:r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913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968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Волховский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2113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-5,5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Киришский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Кировский 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3374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Бокситогорский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1238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-7,0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Выборгский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6889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Лужский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2305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-7,2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Приозерский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-6,0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Волосовский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1365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1518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-8,0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Сосновоборский</a:t>
                      </a:r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-6,3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Кингисеппский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2696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Подпорожский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867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6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Сланцевский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1414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-11,3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07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</a:p>
                  </a:txBody>
                  <a:tcPr marL="7111" marR="7111" marT="7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68 685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73 003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77474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54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 </a:t>
                      </a:r>
                    </a:p>
                  </a:txBody>
                  <a:tcPr marL="7111" marR="7111" marT="71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6 034 031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5 924 293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6 307 055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-6,1</a:t>
                      </a:r>
                    </a:p>
                  </a:txBody>
                  <a:tcPr marL="7111" marR="7111" marT="71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2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3133995" y="7168687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rgbClr val="FFFFFF"/>
                </a:solidFill>
                <a:latin typeface="PP Pangram Sans Narrow" pitchFamily="50" charset="-52"/>
              </a:rPr>
              <a:t>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164783" y="2611772"/>
            <a:ext cx="9121674" cy="44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500" dirty="0"/>
              <a:t>индивидуальный подход + специальные меры поддержки</a:t>
            </a:r>
          </a:p>
        </p:txBody>
      </p:sp>
      <p:graphicFrame>
        <p:nvGraphicFramePr>
          <p:cNvPr id="9" name="Таблица 3"/>
          <p:cNvGraphicFramePr/>
          <p:nvPr>
            <p:extLst>
              <p:ext uri="{D42A27DB-BD31-4B8C-83A1-F6EECF244321}">
                <p14:modId xmlns:p14="http://schemas.microsoft.com/office/powerpoint/2010/main" val="4201231432"/>
              </p:ext>
            </p:extLst>
          </p:nvPr>
        </p:nvGraphicFramePr>
        <p:xfrm>
          <a:off x="541556" y="3084019"/>
          <a:ext cx="5167033" cy="3874964"/>
        </p:xfrm>
        <a:graphic>
          <a:graphicData uri="http://schemas.openxmlformats.org/drawingml/2006/table">
            <a:tbl>
              <a:tblPr/>
              <a:tblGrid>
                <a:gridCol w="5167033"/>
              </a:tblGrid>
              <a:tr h="311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050" marR="55050" marT="41474" marB="41474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4D39"/>
                    </a:solidFill>
                  </a:tcPr>
                </a:tc>
              </a:tr>
              <a:tr h="767901"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Начинающие предприниматели </a:t>
                      </a:r>
                      <a:endParaRPr lang="ru-RU" sz="2200" b="1" strike="noStrike" spc="-1" dirty="0">
                        <a:solidFill>
                          <a:srgbClr val="003EB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108" marR="124108" marT="41474" marB="41474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972301"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Растущие МСП </a:t>
                      </a:r>
                      <a:endParaRPr lang="ru-RU" sz="2200" b="1" strike="noStrike" spc="-1" dirty="0">
                        <a:solidFill>
                          <a:srgbClr val="003EB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108" marR="124108" marT="41474" marB="41474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1039280"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Растущие МСП </a:t>
                      </a:r>
                      <a:r>
                        <a:rPr lang="ru-RU" sz="2200" b="1" dirty="0" smtClean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marL="342900" indent="-342900" algn="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dirty="0" smtClean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приоритетные </a:t>
                      </a:r>
                      <a:r>
                        <a:rPr lang="ru-RU" sz="2200" b="1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</a:t>
                      </a:r>
                      <a:r>
                        <a:rPr lang="ru-RU" sz="2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200" b="0" strike="noStrike" spc="-1" dirty="0">
                        <a:solidFill>
                          <a:srgbClr val="003EB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108" marR="124108" marT="41474" marB="41474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783725"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200" b="1" strike="noStrike" spc="-1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МСП+</a:t>
                      </a:r>
                    </a:p>
                  </a:txBody>
                  <a:tcPr marL="124108" marR="124108" marT="41474" marB="41474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3"/>
          <p:cNvGraphicFramePr/>
          <p:nvPr>
            <p:extLst>
              <p:ext uri="{D42A27DB-BD31-4B8C-83A1-F6EECF244321}">
                <p14:modId xmlns:p14="http://schemas.microsoft.com/office/powerpoint/2010/main" val="3726865872"/>
              </p:ext>
            </p:extLst>
          </p:nvPr>
        </p:nvGraphicFramePr>
        <p:xfrm>
          <a:off x="7557345" y="3076823"/>
          <a:ext cx="5438530" cy="4277908"/>
        </p:xfrm>
        <a:graphic>
          <a:graphicData uri="http://schemas.openxmlformats.org/drawingml/2006/table">
            <a:tbl>
              <a:tblPr/>
              <a:tblGrid>
                <a:gridCol w="5438530"/>
              </a:tblGrid>
              <a:tr h="336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052" marR="55052" marT="41478" marB="41478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04D39"/>
                    </a:solidFill>
                  </a:tcPr>
                </a:tc>
              </a:tr>
              <a:tr h="1178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Адресная поддержка на базе центров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«Мой бизнес» и на платформе МСП.РФ</a:t>
                      </a:r>
                    </a:p>
                  </a:txBody>
                  <a:tcPr marL="124114" marR="124114" marT="41478" marB="41478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921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Поддержка в </a:t>
                      </a:r>
                      <a:r>
                        <a:rPr lang="ru-RU" sz="1800" kern="1200" dirty="0" smtClean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преодолении барьеров </a:t>
                      </a:r>
                      <a:r>
                        <a:rPr lang="ru-RU" sz="1800" kern="1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роста</a:t>
                      </a:r>
                    </a:p>
                  </a:txBody>
                  <a:tcPr marL="124114" marR="124114" marT="41478" marB="41478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10784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Льготные кредиты, зонтичные поручительства, </a:t>
                      </a:r>
                      <a:r>
                        <a:rPr lang="ru-RU" sz="1800" kern="1200" dirty="0" smtClean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производственная </a:t>
                      </a:r>
                      <a:r>
                        <a:rPr lang="ru-RU" sz="1800" kern="1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инфраструктура</a:t>
                      </a:r>
                    </a:p>
                  </a:txBody>
                  <a:tcPr marL="124114" marR="124114" marT="41478" marB="41478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  <a:tr h="762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3EB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Отдельные инструменты поддержки</a:t>
                      </a:r>
                    </a:p>
                  </a:txBody>
                  <a:tcPr marL="124114" marR="124114" marT="41478" marB="41478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A19AC4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23" name="TextBox 46"/>
          <p:cNvSpPr txBox="1">
            <a:spLocks noChangeArrowheads="1"/>
          </p:cNvSpPr>
          <p:nvPr/>
        </p:nvSpPr>
        <p:spPr bwMode="auto">
          <a:xfrm>
            <a:off x="2097267" y="2005620"/>
            <a:ext cx="9108746" cy="6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3600" b="1" dirty="0">
                <a:solidFill>
                  <a:srgbClr val="C00000"/>
                </a:solidFill>
                <a:cs typeface="Arial" pitchFamily="34" charset="0"/>
              </a:rPr>
              <a:t>4</a:t>
            </a:r>
            <a:r>
              <a:rPr lang="ru-RU" alt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altLang="ru-RU" sz="2900" b="1" dirty="0">
                <a:solidFill>
                  <a:srgbClr val="C00000"/>
                </a:solidFill>
                <a:cs typeface="Arial" pitchFamily="34" charset="0"/>
              </a:rPr>
              <a:t>ПРИОРИТЕТНЫЕ ГРУППЫ СУБЪЕКТОВ МСП</a:t>
            </a:r>
          </a:p>
        </p:txBody>
      </p:sp>
      <p:sp>
        <p:nvSpPr>
          <p:cNvPr id="4124" name="Rectangle 2"/>
          <p:cNvSpPr>
            <a:spLocks noChangeArrowheads="1"/>
          </p:cNvSpPr>
          <p:nvPr/>
        </p:nvSpPr>
        <p:spPr bwMode="auto">
          <a:xfrm>
            <a:off x="456803" y="168459"/>
            <a:ext cx="12704267" cy="26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496" tIns="40747" rIns="81496" bIns="40747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3300" b="1" dirty="0">
                <a:solidFill>
                  <a:srgbClr val="003EBA"/>
                </a:solidFill>
                <a:cs typeface="Arial" pitchFamily="34" charset="0"/>
              </a:rPr>
              <a:t>2025 – 2030 </a:t>
            </a: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3300" b="1" dirty="0">
              <a:solidFill>
                <a:srgbClr val="003EBA"/>
              </a:solidFill>
              <a:cs typeface="Arial" pitchFamily="34" charset="0"/>
            </a:endParaRP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3300" b="1" dirty="0">
              <a:solidFill>
                <a:srgbClr val="003EBA"/>
              </a:solidFill>
              <a:cs typeface="Arial" pitchFamily="34" charset="0"/>
            </a:endParaRP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3300" b="1" dirty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33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125" name="TextBox 55"/>
          <p:cNvSpPr txBox="1">
            <a:spLocks noChangeArrowheads="1"/>
          </p:cNvSpPr>
          <p:nvPr/>
        </p:nvSpPr>
        <p:spPr bwMode="auto">
          <a:xfrm>
            <a:off x="1878922" y="727094"/>
            <a:ext cx="3275184" cy="7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r>
              <a:rPr lang="ru-RU" altLang="ru-RU" sz="2500" b="1" dirty="0">
                <a:solidFill>
                  <a:srgbClr val="C00000"/>
                </a:solidFill>
                <a:cs typeface="Arial" pitchFamily="34" charset="0"/>
              </a:rPr>
              <a:t>Ключевая задача</a:t>
            </a:r>
          </a:p>
          <a:p>
            <a:endParaRPr lang="ru-RU" altLang="ru-RU" b="1" dirty="0"/>
          </a:p>
        </p:txBody>
      </p:sp>
      <p:sp>
        <p:nvSpPr>
          <p:cNvPr id="4126" name="Прямоугольник 56"/>
          <p:cNvSpPr>
            <a:spLocks noChangeArrowheads="1"/>
          </p:cNvSpPr>
          <p:nvPr/>
        </p:nvSpPr>
        <p:spPr bwMode="auto">
          <a:xfrm>
            <a:off x="5155547" y="796201"/>
            <a:ext cx="6580533" cy="5874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00" tIns="41399" rIns="82800" bIns="41399"/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100" b="1" dirty="0">
                <a:solidFill>
                  <a:srgbClr val="003EBA"/>
                </a:solidFill>
                <a:cs typeface="Arial" pitchFamily="34" charset="0"/>
              </a:rPr>
              <a:t>КАЧЕСТВЕННЫЙ РОСТ И РАЗВИТИЕ МСП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/>
          </a:p>
        </p:txBody>
      </p:sp>
      <p:grpSp>
        <p:nvGrpSpPr>
          <p:cNvPr id="4127" name="Группа 6"/>
          <p:cNvGrpSpPr>
            <a:grpSpLocks/>
          </p:cNvGrpSpPr>
          <p:nvPr/>
        </p:nvGrpSpPr>
        <p:grpSpPr bwMode="auto">
          <a:xfrm>
            <a:off x="2930428" y="1436905"/>
            <a:ext cx="455366" cy="385862"/>
            <a:chOff x="5974920" y="2464200"/>
            <a:chExt cx="209160" cy="150480"/>
          </a:xfrm>
        </p:grpSpPr>
        <p:sp>
          <p:nvSpPr>
            <p:cNvPr id="62" name="object 69"/>
            <p:cNvSpPr/>
            <p:nvPr/>
          </p:nvSpPr>
          <p:spPr>
            <a:xfrm>
              <a:off x="6106222" y="2464200"/>
              <a:ext cx="77858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28575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2100" b="1" spc="-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3" name="object 70"/>
            <p:cNvSpPr/>
            <p:nvPr/>
          </p:nvSpPr>
          <p:spPr>
            <a:xfrm>
              <a:off x="5974920" y="2540002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2100" spc="-1" dirty="0">
                <a:solidFill>
                  <a:srgbClr val="000000"/>
                </a:solidFill>
                <a:latin typeface="Roboto"/>
              </a:endParaRPr>
            </a:p>
          </p:txBody>
        </p:sp>
      </p:grpSp>
      <p:sp>
        <p:nvSpPr>
          <p:cNvPr id="64" name="object 22"/>
          <p:cNvSpPr/>
          <p:nvPr/>
        </p:nvSpPr>
        <p:spPr>
          <a:xfrm>
            <a:off x="3451874" y="1501698"/>
            <a:ext cx="2476499" cy="3199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МАЛЫЙ БИЗНЕС </a:t>
            </a:r>
          </a:p>
        </p:txBody>
      </p:sp>
      <p:sp>
        <p:nvSpPr>
          <p:cNvPr id="65" name="object 22"/>
          <p:cNvSpPr/>
          <p:nvPr/>
        </p:nvSpPr>
        <p:spPr>
          <a:xfrm>
            <a:off x="6383737" y="1501698"/>
            <a:ext cx="2737939" cy="3199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БИЗНЕС </a:t>
            </a:r>
          </a:p>
        </p:txBody>
      </p:sp>
      <p:sp>
        <p:nvSpPr>
          <p:cNvPr id="66" name="object 22"/>
          <p:cNvSpPr/>
          <p:nvPr/>
        </p:nvSpPr>
        <p:spPr>
          <a:xfrm>
            <a:off x="9707763" y="1501698"/>
            <a:ext cx="3344136" cy="3199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КРУПНЫЙ БИЗНЕС </a:t>
            </a:r>
          </a:p>
        </p:txBody>
      </p:sp>
      <p:grpSp>
        <p:nvGrpSpPr>
          <p:cNvPr id="4131" name="Группа 6"/>
          <p:cNvGrpSpPr>
            <a:grpSpLocks/>
          </p:cNvGrpSpPr>
          <p:nvPr/>
        </p:nvGrpSpPr>
        <p:grpSpPr bwMode="auto">
          <a:xfrm>
            <a:off x="5863727" y="1436905"/>
            <a:ext cx="425200" cy="401700"/>
            <a:chOff x="5974920" y="2464200"/>
            <a:chExt cx="209160" cy="150480"/>
          </a:xfrm>
        </p:grpSpPr>
        <p:sp>
          <p:nvSpPr>
            <p:cNvPr id="68" name="object 69"/>
            <p:cNvSpPr/>
            <p:nvPr/>
          </p:nvSpPr>
          <p:spPr>
            <a:xfrm>
              <a:off x="6106352" y="2464200"/>
              <a:ext cx="77728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28575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2100" b="1" spc="-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69" name="object 70"/>
            <p:cNvSpPr/>
            <p:nvPr/>
          </p:nvSpPr>
          <p:spPr>
            <a:xfrm>
              <a:off x="5974920" y="2540249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2100" spc="-1" dirty="0">
                <a:solidFill>
                  <a:srgbClr val="000000"/>
                </a:solidFill>
                <a:latin typeface="Roboto"/>
              </a:endParaRPr>
            </a:p>
          </p:txBody>
        </p:sp>
      </p:grpSp>
      <p:grpSp>
        <p:nvGrpSpPr>
          <p:cNvPr id="4132" name="Группа 6"/>
          <p:cNvGrpSpPr>
            <a:grpSpLocks/>
          </p:cNvGrpSpPr>
          <p:nvPr/>
        </p:nvGrpSpPr>
        <p:grpSpPr bwMode="auto">
          <a:xfrm>
            <a:off x="9055597" y="1436908"/>
            <a:ext cx="522881" cy="410339"/>
            <a:chOff x="5974920" y="2464200"/>
            <a:chExt cx="209160" cy="150480"/>
          </a:xfrm>
        </p:grpSpPr>
        <p:sp>
          <p:nvSpPr>
            <p:cNvPr id="71" name="object 69"/>
            <p:cNvSpPr/>
            <p:nvPr/>
          </p:nvSpPr>
          <p:spPr>
            <a:xfrm>
              <a:off x="6105932" y="2464200"/>
              <a:ext cx="78148" cy="150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150480"/>
                <a:gd name="textAreaBottom" fmla="*/ 151200 h 150480"/>
              </a:gdLst>
              <a:ahLst/>
              <a:cxnLst/>
              <a:rect l="textAreaLeft" t="textAreaTop" r="textAreaRight" b="textAreaBottom"/>
              <a:pathLst>
                <a:path w="59054" h="113665">
                  <a:moveTo>
                    <a:pt x="0" y="0"/>
                  </a:moveTo>
                  <a:lnTo>
                    <a:pt x="58978" y="56743"/>
                  </a:lnTo>
                  <a:lnTo>
                    <a:pt x="0" y="113474"/>
                  </a:lnTo>
                </a:path>
              </a:pathLst>
            </a:custGeom>
            <a:noFill/>
            <a:ln w="28575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2100" b="1" spc="-1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72" name="object 70"/>
            <p:cNvSpPr/>
            <p:nvPr/>
          </p:nvSpPr>
          <p:spPr>
            <a:xfrm>
              <a:off x="5974920" y="2540232"/>
              <a:ext cx="209160" cy="0"/>
            </a:xfrm>
            <a:custGeom>
              <a:avLst/>
              <a:gdLst>
                <a:gd name="textAreaLeft" fmla="*/ 0 w 208800"/>
                <a:gd name="textAreaRight" fmla="*/ 209520 w 208800"/>
                <a:gd name="textAreaTop" fmla="*/ 0 h 360"/>
                <a:gd name="textAreaBottom" fmla="*/ 1440 h 360"/>
              </a:gdLst>
              <a:ahLst/>
              <a:cxnLst/>
              <a:rect l="textAreaLeft" t="textAreaTop" r="textAreaRight" b="textAreaBottom"/>
              <a:pathLst>
                <a:path w="157479">
                  <a:moveTo>
                    <a:pt x="157454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E04D3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sz="2100" spc="-1" dirty="0">
                <a:solidFill>
                  <a:srgbClr val="000000"/>
                </a:solidFill>
                <a:latin typeface="Roboto"/>
              </a:endParaRPr>
            </a:p>
          </p:txBody>
        </p:sp>
      </p:grpSp>
      <p:sp>
        <p:nvSpPr>
          <p:cNvPr id="74" name="object 22"/>
          <p:cNvSpPr/>
          <p:nvPr/>
        </p:nvSpPr>
        <p:spPr>
          <a:xfrm>
            <a:off x="715370" y="1501698"/>
            <a:ext cx="2296939" cy="3199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9234" rIns="0" bIns="0">
            <a:spAutoFit/>
          </a:bodyPr>
          <a:lstStyle/>
          <a:p>
            <a:pPr marL="15323" fontAlgn="auto">
              <a:lnSpc>
                <a:spcPct val="93000"/>
              </a:lnSpc>
              <a:spcBef>
                <a:spcPts val="151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МИКРОБИЗНЕС</a:t>
            </a:r>
            <a:r>
              <a:rPr lang="ru-RU" sz="2100" b="1" dirty="0"/>
              <a:t> </a:t>
            </a:r>
          </a:p>
        </p:txBody>
      </p:sp>
      <p:sp>
        <p:nvSpPr>
          <p:cNvPr id="4134" name="TextBox 6"/>
          <p:cNvSpPr txBox="1">
            <a:spLocks noChangeArrowheads="1"/>
          </p:cNvSpPr>
          <p:nvPr/>
        </p:nvSpPr>
        <p:spPr bwMode="auto">
          <a:xfrm>
            <a:off x="6049036" y="3619618"/>
            <a:ext cx="1312946" cy="3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r>
              <a:rPr lang="ru-RU" altLang="ru-RU" dirty="0">
                <a:cs typeface="Arial" pitchFamily="34" charset="0"/>
              </a:rPr>
              <a:t>18,8 тыс.</a:t>
            </a:r>
          </a:p>
        </p:txBody>
      </p:sp>
      <p:sp>
        <p:nvSpPr>
          <p:cNvPr id="4135" name="TextBox 7"/>
          <p:cNvSpPr txBox="1">
            <a:spLocks noChangeArrowheads="1"/>
          </p:cNvSpPr>
          <p:nvPr/>
        </p:nvSpPr>
        <p:spPr bwMode="auto">
          <a:xfrm>
            <a:off x="6059090" y="6204031"/>
            <a:ext cx="1367533" cy="3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r>
              <a:rPr lang="ru-RU" altLang="ru-RU" dirty="0"/>
              <a:t>250 ед.</a:t>
            </a:r>
          </a:p>
        </p:txBody>
      </p:sp>
      <p:sp>
        <p:nvSpPr>
          <p:cNvPr id="4136" name="Стрелка вправо 9"/>
          <p:cNvSpPr>
            <a:spLocks noChangeArrowheads="1"/>
          </p:cNvSpPr>
          <p:nvPr/>
        </p:nvSpPr>
        <p:spPr bwMode="auto">
          <a:xfrm>
            <a:off x="5984393" y="4375507"/>
            <a:ext cx="1508309" cy="1436905"/>
          </a:xfrm>
          <a:prstGeom prst="rightArrow">
            <a:avLst>
              <a:gd name="adj1" fmla="val 50000"/>
              <a:gd name="adj2" fmla="val 50014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41399" rIns="82800" bIns="41399" anchor="ctr"/>
          <a:lstStyle/>
          <a:p>
            <a:pPr algn="ctr">
              <a:lnSpc>
                <a:spcPct val="150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b="1" dirty="0">
                <a:cs typeface="Arial" pitchFamily="34" charset="0"/>
              </a:rPr>
              <a:t>57,5 тыс.</a:t>
            </a:r>
          </a:p>
        </p:txBody>
      </p:sp>
      <p:sp>
        <p:nvSpPr>
          <p:cNvPr id="4137" name="Стрелка вправо 10"/>
          <p:cNvSpPr>
            <a:spLocks noChangeArrowheads="1"/>
          </p:cNvSpPr>
          <p:nvPr/>
        </p:nvSpPr>
        <p:spPr bwMode="auto">
          <a:xfrm>
            <a:off x="5984395" y="3330224"/>
            <a:ext cx="1442230" cy="914263"/>
          </a:xfrm>
          <a:prstGeom prst="rightArrow">
            <a:avLst>
              <a:gd name="adj1" fmla="val 50000"/>
              <a:gd name="adj2" fmla="val 6992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41399" rIns="82800" bIns="41399"/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/>
          </a:p>
        </p:txBody>
      </p:sp>
      <p:sp>
        <p:nvSpPr>
          <p:cNvPr id="4138" name="Стрелка вправо 74"/>
          <p:cNvSpPr>
            <a:spLocks noChangeArrowheads="1"/>
          </p:cNvSpPr>
          <p:nvPr/>
        </p:nvSpPr>
        <p:spPr bwMode="auto">
          <a:xfrm>
            <a:off x="5949917" y="5914637"/>
            <a:ext cx="1442230" cy="914263"/>
          </a:xfrm>
          <a:prstGeom prst="rightArrow">
            <a:avLst>
              <a:gd name="adj1" fmla="val 50000"/>
              <a:gd name="adj2" fmla="val 69920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41399" rIns="82800" bIns="41399"/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67180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074" y="769024"/>
            <a:ext cx="3458191" cy="165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96790" y="407047"/>
            <a:ext cx="792088" cy="101838"/>
          </a:xfrm>
          <a:prstGeom prst="rect">
            <a:avLst/>
          </a:prstGeom>
          <a:solidFill>
            <a:srgbClr val="E04E39"/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857" y="476639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СУБЪЕКТОВ МСП В 2023 ГОДУ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599" y="1788260"/>
            <a:ext cx="6656297" cy="523216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itchFamily="34" charset="0"/>
              </a:rPr>
              <a:t>17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</a:rPr>
              <a:t>субсидий и грантов, в том числе: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081" y="2628726"/>
            <a:ext cx="7008496" cy="1938988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производства 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 по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              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 по лизингу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</a:t>
            </a:r>
            <a:r>
              <a:rPr lang="ru-RU" sz="2400" spc="-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соцпредприятиям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~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магазины шаговой доступности   ~ 56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0576" y="2628726"/>
            <a:ext cx="6277689" cy="230832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предприятия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туриндустрии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детские сады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молодежи       ~   46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на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~     3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10170288" y="801270"/>
            <a:ext cx="3257946" cy="182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05" tIns="41402" rIns="82805" bIns="41402"/>
          <a:lstStyle/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2200" b="1" dirty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5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3600" b="1" dirty="0" smtClean="0">
                <a:solidFill>
                  <a:srgbClr val="00B050"/>
                </a:solidFill>
                <a:cs typeface="Arial" pitchFamily="34" charset="0"/>
              </a:rPr>
              <a:t>1,4 млрд </a:t>
            </a:r>
            <a:r>
              <a:rPr lang="ru-RU" altLang="ru-RU" sz="3600" b="1" dirty="0" err="1" smtClean="0">
                <a:solidFill>
                  <a:srgbClr val="00B050"/>
                </a:solidFill>
                <a:cs typeface="Arial" pitchFamily="34" charset="0"/>
              </a:rPr>
              <a:t>руб</a:t>
            </a:r>
            <a:endParaRPr lang="ru-RU" altLang="ru-RU" sz="3600" b="1" dirty="0">
              <a:solidFill>
                <a:srgbClr val="00B050"/>
              </a:solidFill>
              <a:cs typeface="Arial" pitchFamily="34" charset="0"/>
            </a:endParaRP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4883" y="4960644"/>
            <a:ext cx="7204045" cy="1569656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(капитал)         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787 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(портфель</a:t>
            </a:r>
            <a:r>
              <a:rPr lang="ru-RU" sz="2400" b="1" spc="-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697 млн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 (капитал</a:t>
            </a:r>
            <a:r>
              <a:rPr lang="ru-RU" sz="2400" b="1" spc="-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880 </a:t>
            </a:r>
            <a:r>
              <a:rPr lang="ru-RU" sz="24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400" spc="-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2" indent="-285732">
              <a:buFont typeface="Wingdings" panose="05000000000000000000" pitchFamily="2" charset="2"/>
              <a:buChar char="Ø"/>
            </a:pPr>
            <a:r>
              <a:rPr lang="ru-RU" sz="2400" b="1" spc="-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 (портфель) </a:t>
            </a:r>
            <a:r>
              <a:rPr lang="en-US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1,9 млрд </a:t>
            </a:r>
            <a:r>
              <a:rPr lang="ru-RU" sz="24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15801" y="3622494"/>
            <a:ext cx="12388239" cy="4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</a:t>
            </a:r>
            <a:r>
              <a:rPr lang="ru-RU" altLang="ru-RU" sz="2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endParaRPr lang="ru-RU" altLang="ru-RU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451874" y="1943711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4" name="Group 13"/>
          <p:cNvGrpSpPr>
            <a:grpSpLocks/>
          </p:cNvGrpSpPr>
          <p:nvPr/>
        </p:nvGrpSpPr>
        <p:grpSpPr bwMode="auto">
          <a:xfrm>
            <a:off x="666019" y="4381344"/>
            <a:ext cx="692384" cy="717013"/>
            <a:chOff x="531000" y="3692880"/>
            <a:chExt cx="302400" cy="302400"/>
          </a:xfrm>
        </p:grpSpPr>
        <p:sp>
          <p:nvSpPr>
            <p:cNvPr id="11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>
            <a:xfrm rot="7899000">
              <a:off x="602380" y="3778395"/>
              <a:ext cx="161523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94124" y="4092488"/>
            <a:ext cx="11799281" cy="3389448"/>
          </a:xfrm>
          <a:prstGeom prst="rect">
            <a:avLst/>
          </a:prstGeom>
          <a:noFill/>
        </p:spPr>
        <p:txBody>
          <a:bodyPr lIns="82800" tIns="41399" rIns="82800" bIns="41399">
            <a:spAutoFit/>
          </a:bodyPr>
          <a:lstStyle/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sz="21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государственная платформа поддержки </a:t>
            </a:r>
          </a:p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предпринимателей, самозанятых и тех, кто планирует начать свой бизнес</a:t>
            </a:r>
            <a:endParaRPr lang="en-US" sz="21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en-US" sz="21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100" b="1" dirty="0" smtClean="0">
              <a:solidFill>
                <a:srgbClr val="E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sz="2100" b="1" dirty="0" smtClean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1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ЧЕГО -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универсальный доступ и персональный подбор:</a:t>
            </a:r>
          </a:p>
          <a:p>
            <a:pPr marL="342879" indent="-342879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услуг и мер поддержки:</a:t>
            </a:r>
          </a:p>
          <a:p>
            <a:pPr marL="342879" indent="-342879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онлайн-сервисов для бизнеса</a:t>
            </a:r>
          </a:p>
          <a:p>
            <a:pPr marL="342879" indent="-342879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обучения и актуальной информации для бизнеса</a:t>
            </a:r>
          </a:p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100" spc="-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Размещено </a:t>
            </a:r>
            <a:r>
              <a:rPr lang="ru-RU" sz="2100" b="1" spc="-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региональные меры поддержки, </a:t>
            </a:r>
            <a:r>
              <a:rPr lang="ru-RU" sz="2100" b="1" spc="-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55000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пользователей Ленинградской области </a:t>
            </a:r>
            <a:endParaRPr lang="ru-RU" sz="21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100" dirty="0">
              <a:solidFill>
                <a:srgbClr val="003E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Овал 1"/>
          <p:cNvSpPr>
            <a:spLocks noChangeArrowheads="1"/>
          </p:cNvSpPr>
          <p:nvPr/>
        </p:nvSpPr>
        <p:spPr bwMode="auto">
          <a:xfrm>
            <a:off x="10166265" y="4217740"/>
            <a:ext cx="3545613" cy="1693819"/>
          </a:xfrm>
          <a:prstGeom prst="ellipse">
            <a:avLst/>
          </a:prstGeom>
          <a:noFill/>
          <a:ln w="38100" algn="ctr">
            <a:solidFill>
              <a:srgbClr val="003E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800" tIns="41399" rIns="82800" bIns="41399"/>
          <a:lstStyle/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z="2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Прямоугольник 2"/>
          <p:cNvSpPr>
            <a:spLocks noChangeArrowheads="1"/>
          </p:cNvSpPr>
          <p:nvPr/>
        </p:nvSpPr>
        <p:spPr bwMode="auto">
          <a:xfrm>
            <a:off x="10135461" y="1943712"/>
            <a:ext cx="3257947" cy="176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00" tIns="41399" rIns="82800" bIns="41399"/>
          <a:lstStyle/>
          <a:p>
            <a:pPr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4954" y="4927879"/>
            <a:ext cx="2701228" cy="46166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defTabSz="1222058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мсп.рф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704844" y="5542149"/>
            <a:ext cx="692384" cy="718453"/>
            <a:chOff x="531000" y="3692880"/>
            <a:chExt cx="302400" cy="302400"/>
          </a:xfrm>
        </p:grpSpPr>
        <p:sp>
          <p:nvSpPr>
            <p:cNvPr id="16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 rot="7899000">
              <a:off x="602239" y="3778425"/>
              <a:ext cx="161805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881841" y="1028407"/>
            <a:ext cx="692385" cy="717013"/>
            <a:chOff x="531000" y="3692880"/>
            <a:chExt cx="302400" cy="302400"/>
          </a:xfrm>
        </p:grpSpPr>
        <p:sp>
          <p:nvSpPr>
            <p:cNvPr id="20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" tIns="45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x-none" sz="1100" b="0" i="0" u="none" strike="noStrike" kern="0" cap="none" spc="-1" normalizeH="0" baseline="0" noProof="0">
                <a:ln>
                  <a:noFill/>
                </a:ln>
                <a:solidFill>
                  <a:srgbClr val="FA3448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21" name="Freeform 19"/>
            <p:cNvSpPr/>
            <p:nvPr/>
          </p:nvSpPr>
          <p:spPr>
            <a:xfrm rot="7899000">
              <a:off x="602380" y="3778395"/>
              <a:ext cx="161523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" tIns="45000" rIns="90000" bIns="45000" anchor="ctr"/>
            <a:lstStyle/>
            <a:p>
              <a:pPr marL="0" marR="0" lvl="0" indent="0" algn="ctr" defTabSz="91440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x-none" sz="1100" b="0" i="0" u="none" strike="noStrike" kern="0" cap="none" spc="-1" normalizeH="0" baseline="0" noProof="0">
                <a:ln>
                  <a:noFill/>
                </a:ln>
                <a:solidFill>
                  <a:srgbClr val="FA3448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27538" y="1045284"/>
            <a:ext cx="11799281" cy="2158861"/>
          </a:xfrm>
          <a:prstGeom prst="rect">
            <a:avLst/>
          </a:prstGeom>
          <a:noFill/>
        </p:spPr>
        <p:txBody>
          <a:bodyPr lIns="82805" tIns="41402" rIns="82805" bIns="41402">
            <a:spAutoFit/>
          </a:bodyPr>
          <a:lstStyle/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r>
              <a:rPr lang="ru-RU" sz="2900" dirty="0" err="1">
                <a:solidFill>
                  <a:srgbClr val="003EBA"/>
                </a:solidFill>
                <a:cs typeface="Arial" panose="020B0604020202020204" pitchFamily="34" charset="0"/>
              </a:rPr>
              <a:t>Цифровизация</a:t>
            </a:r>
            <a:r>
              <a:rPr lang="ru-RU" sz="2900" dirty="0">
                <a:solidFill>
                  <a:srgbClr val="003EBA"/>
                </a:solidFill>
                <a:cs typeface="Arial" panose="020B0604020202020204" pitchFamily="34" charset="0"/>
              </a:rPr>
              <a:t> процессов предоставления субсидий </a:t>
            </a:r>
            <a:endParaRPr lang="ru-RU" sz="29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9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414025" indent="-414025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900" dirty="0">
                <a:solidFill>
                  <a:prstClr val="black"/>
                </a:solidFill>
                <a:cs typeface="Arial" panose="020B0604020202020204" pitchFamily="34" charset="0"/>
              </a:rPr>
              <a:t>ГИС «Субсидии субъектам МСП»</a:t>
            </a:r>
          </a:p>
          <a:p>
            <a:pPr marL="414025" indent="-414025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900" dirty="0">
                <a:solidFill>
                  <a:prstClr val="black"/>
                </a:solidFill>
                <a:cs typeface="Arial" panose="020B0604020202020204" pitchFamily="34" charset="0"/>
              </a:rPr>
              <a:t>Субсидии, гранты, </a:t>
            </a:r>
            <a:r>
              <a:rPr lang="ru-RU" sz="2900" dirty="0" err="1">
                <a:solidFill>
                  <a:prstClr val="black"/>
                </a:solidFill>
                <a:cs typeface="Arial" panose="020B0604020202020204" pitchFamily="34" charset="0"/>
              </a:rPr>
              <a:t>микрозаймы</a:t>
            </a:r>
            <a:endParaRPr lang="ru-RU" sz="29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14025" indent="-414025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sz="2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81" y="1440409"/>
            <a:ext cx="394493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9876051" y="1570855"/>
            <a:ext cx="3257946" cy="163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05" tIns="41402" rIns="82805" bIns="41402"/>
          <a:lstStyle/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200" b="1" dirty="0">
                <a:solidFill>
                  <a:srgbClr val="C00000"/>
                </a:solidFill>
                <a:cs typeface="Arial" pitchFamily="34" charset="0"/>
              </a:rPr>
              <a:t>2023</a:t>
            </a:r>
          </a:p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200" b="1" dirty="0">
                <a:solidFill>
                  <a:srgbClr val="C00000"/>
                </a:solidFill>
                <a:cs typeface="Arial" pitchFamily="34" charset="0"/>
              </a:rPr>
              <a:t>100% заявок</a:t>
            </a:r>
          </a:p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200" b="1" dirty="0">
                <a:solidFill>
                  <a:srgbClr val="C00000"/>
                </a:solidFill>
                <a:cs typeface="Arial" pitchFamily="34" charset="0"/>
              </a:rPr>
              <a:t>на субсидии</a:t>
            </a:r>
          </a:p>
          <a:p>
            <a:pPr algn="ctr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200" b="1" dirty="0">
                <a:solidFill>
                  <a:srgbClr val="C00000"/>
                </a:solidFill>
                <a:cs typeface="Arial" pitchFamily="34" charset="0"/>
              </a:rPr>
              <a:t>в электронном виде</a:t>
            </a:r>
          </a:p>
          <a:p>
            <a:pPr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781448" y="215968"/>
            <a:ext cx="12388239" cy="12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5" tIns="41402" rIns="82805" bIns="4140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itchFamily="34" charset="0"/>
              </a:rPr>
              <a:t>НОВАЦИИ В ПОДДЕРЖКЕ ПРЕДПРИНИМАТЕЛЬСТВА</a:t>
            </a:r>
          </a:p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sz="33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551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680644" y="468486"/>
            <a:ext cx="10416477" cy="8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800" tIns="41399" rIns="82800" bIns="413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700" b="1" dirty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Субсидия на обеспечение профессиональными </a:t>
            </a:r>
            <a:endParaRPr lang="ru-RU" altLang="ru-RU" sz="2700" b="1" dirty="0" smtClean="0">
              <a:solidFill>
                <a:srgbClr val="0070C0"/>
              </a:solidFill>
              <a:ea typeface="+mn-ea"/>
              <a:cs typeface="Arial" panose="020B0604020202020204" pitchFamily="34" charset="0"/>
            </a:endParaRPr>
          </a:p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700" b="1" dirty="0" smtClean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кадрами   предприятий </a:t>
            </a:r>
            <a:r>
              <a:rPr lang="ru-RU" altLang="ru-RU" sz="2700" b="1" dirty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общественного питания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08664" y="1704650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681228" y="1906179"/>
            <a:ext cx="692384" cy="717013"/>
            <a:chOff x="531000" y="3692880"/>
            <a:chExt cx="302400" cy="302400"/>
          </a:xfrm>
        </p:grpSpPr>
        <p:sp>
          <p:nvSpPr>
            <p:cNvPr id="11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>
            <a:xfrm rot="7899000">
              <a:off x="602380" y="3778395"/>
              <a:ext cx="161523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75768" y="1961991"/>
            <a:ext cx="11750713" cy="1053103"/>
          </a:xfrm>
          <a:prstGeom prst="rect">
            <a:avLst/>
          </a:prstGeom>
          <a:noFill/>
        </p:spPr>
        <p:txBody>
          <a:bodyPr wrap="square" lIns="82800" tIns="41399" rIns="82800" bIns="41399">
            <a:spAutoFit/>
          </a:bodyPr>
          <a:lstStyle/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- </a:t>
            </a:r>
            <a:r>
              <a:rPr lang="ru-RU" sz="2100" b="1" dirty="0" smtClean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</a:t>
            </a:r>
            <a:r>
              <a:rPr lang="ru-RU" sz="2100" spc="-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МСПсферы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питания, заключившие договор целевого обучения с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колледжем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и (или) трудоустроившие выпускников колледжей</a:t>
            </a:r>
          </a:p>
        </p:txBody>
      </p:sp>
      <p:grpSp>
        <p:nvGrpSpPr>
          <p:cNvPr id="5129" name="Group 13"/>
          <p:cNvGrpSpPr>
            <a:grpSpLocks/>
          </p:cNvGrpSpPr>
          <p:nvPr/>
        </p:nvGrpSpPr>
        <p:grpSpPr bwMode="auto">
          <a:xfrm>
            <a:off x="672478" y="3086485"/>
            <a:ext cx="692384" cy="718453"/>
            <a:chOff x="531000" y="3692880"/>
            <a:chExt cx="302400" cy="302400"/>
          </a:xfrm>
        </p:grpSpPr>
        <p:sp>
          <p:nvSpPr>
            <p:cNvPr id="16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 rot="7899000">
              <a:off x="602239" y="3778425"/>
              <a:ext cx="161805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75768" y="3086485"/>
            <a:ext cx="12051053" cy="2160201"/>
          </a:xfrm>
          <a:prstGeom prst="rect">
            <a:avLst/>
          </a:prstGeom>
          <a:noFill/>
        </p:spPr>
        <p:txBody>
          <a:bodyPr wrap="square" lIns="82800" tIns="41399" rIns="82800" bIns="41399">
            <a:spAutoFit/>
          </a:bodyPr>
          <a:lstStyle/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выплату заработной платы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начислениями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стажировки и испытательного срока</a:t>
            </a:r>
          </a:p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– 45000 рублей</a:t>
            </a:r>
            <a:r>
              <a:rPr lang="ru-RU" sz="2100" b="1" dirty="0" smtClean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МРОТ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страх взносы) 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 в период от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9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9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1" name="Group 13"/>
          <p:cNvGrpSpPr>
            <a:grpSpLocks/>
          </p:cNvGrpSpPr>
          <p:nvPr/>
        </p:nvGrpSpPr>
        <p:grpSpPr bwMode="auto">
          <a:xfrm>
            <a:off x="683384" y="3965207"/>
            <a:ext cx="692384" cy="718452"/>
            <a:chOff x="531000" y="3692880"/>
            <a:chExt cx="302400" cy="302400"/>
          </a:xfrm>
        </p:grpSpPr>
        <p:sp>
          <p:nvSpPr>
            <p:cNvPr id="20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>
            <a:xfrm rot="7899000">
              <a:off x="602238" y="3778425"/>
              <a:ext cx="161806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679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133997" y="7168686"/>
            <a:ext cx="292824" cy="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496" tIns="40747" rIns="81496" bIns="40747">
            <a:spAutoFit/>
          </a:bodyPr>
          <a:lstStyle/>
          <a:p>
            <a:pPr algn="r" defTabSz="1222058" fontAlgn="auto"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320836" y="492313"/>
            <a:ext cx="11030447" cy="8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700" b="1" dirty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Субсидия ООО, созданным </a:t>
            </a:r>
          </a:p>
          <a:p>
            <a:pPr algn="ctr" defTabSz="1222058" fontAlgn="auto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r>
              <a:rPr lang="ru-RU" altLang="ru-RU" sz="2700" b="1" dirty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общероссийскими общественными организациями инвалидов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459651" y="1463577"/>
            <a:ext cx="827415" cy="34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" tIns="41399" rIns="82800" bIns="41399">
            <a:spAutoFit/>
          </a:bodyPr>
          <a:lstStyle/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732213" y="1463578"/>
            <a:ext cx="692384" cy="717013"/>
            <a:chOff x="531000" y="3692880"/>
            <a:chExt cx="302400" cy="302400"/>
          </a:xfrm>
        </p:grpSpPr>
        <p:sp>
          <p:nvSpPr>
            <p:cNvPr id="11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9"/>
            <p:cNvSpPr/>
            <p:nvPr/>
          </p:nvSpPr>
          <p:spPr>
            <a:xfrm rot="7899000">
              <a:off x="602380" y="3778395"/>
              <a:ext cx="161523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31629" y="1463575"/>
            <a:ext cx="11445837" cy="2022599"/>
          </a:xfrm>
          <a:prstGeom prst="rect">
            <a:avLst/>
          </a:prstGeom>
          <a:noFill/>
        </p:spPr>
        <p:txBody>
          <a:bodyPr wrap="square" lIns="82800" tIns="41399" rIns="82800" bIns="41399">
            <a:spAutoFit/>
          </a:bodyPr>
          <a:lstStyle/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-</a:t>
            </a:r>
            <a:r>
              <a:rPr lang="ru-RU" sz="2100" b="1" dirty="0" smtClean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МСП, созданным общероссийскими общественными объединениями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 </a:t>
            </a:r>
            <a:endParaRPr lang="ru-RU" sz="2100" spc="-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1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ОКВЭД: производство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товаров, деятельность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сбору,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утилизация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отходов, обработка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вторичного сырья </a:t>
            </a:r>
            <a:endParaRPr lang="ru-RU" sz="2100" spc="-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79" indent="-342879" defTabSz="1222058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1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9" name="Group 13"/>
          <p:cNvGrpSpPr>
            <a:grpSpLocks/>
          </p:cNvGrpSpPr>
          <p:nvPr/>
        </p:nvGrpSpPr>
        <p:grpSpPr bwMode="auto">
          <a:xfrm>
            <a:off x="778525" y="3907824"/>
            <a:ext cx="692384" cy="718453"/>
            <a:chOff x="531000" y="3692880"/>
            <a:chExt cx="302400" cy="302400"/>
          </a:xfrm>
        </p:grpSpPr>
        <p:sp>
          <p:nvSpPr>
            <p:cNvPr id="16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 rot="7899000">
              <a:off x="602239" y="3778425"/>
              <a:ext cx="161805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31629" y="3907824"/>
            <a:ext cx="11579496" cy="2368848"/>
          </a:xfrm>
          <a:prstGeom prst="rect">
            <a:avLst/>
          </a:prstGeom>
          <a:noFill/>
        </p:spPr>
        <p:txBody>
          <a:bodyPr wrap="square" lIns="82800" tIns="41399" rIns="82800" bIns="41399">
            <a:spAutoFit/>
          </a:bodyPr>
          <a:lstStyle/>
          <a:p>
            <a:pPr algn="just"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финансовое обеспечение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связанных с приобретением оборудования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создания,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развития,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модернизации производства товаров</a:t>
            </a:r>
          </a:p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1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-</a:t>
            </a:r>
            <a:r>
              <a:rPr lang="ru-RU" sz="2100" b="1" dirty="0" smtClean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21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млн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100" spc="-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софинансировании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1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1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2058" fontAlgn="auto" hangingPunct="0">
              <a:lnSpc>
                <a:spcPct val="93000"/>
              </a:lnSpc>
              <a:spcBef>
                <a:spcPts val="12"/>
              </a:spcBef>
              <a:spcAft>
                <a:spcPts val="12"/>
              </a:spcAft>
              <a:buClr>
                <a:srgbClr val="000000"/>
              </a:buClr>
              <a:buSzPct val="100000"/>
              <a:defRPr/>
            </a:pPr>
            <a:endParaRPr lang="ru-RU" sz="29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1" name="Group 13"/>
          <p:cNvGrpSpPr>
            <a:grpSpLocks/>
          </p:cNvGrpSpPr>
          <p:nvPr/>
        </p:nvGrpSpPr>
        <p:grpSpPr bwMode="auto">
          <a:xfrm>
            <a:off x="826026" y="5253830"/>
            <a:ext cx="692384" cy="718452"/>
            <a:chOff x="531000" y="3692880"/>
            <a:chExt cx="302400" cy="302400"/>
          </a:xfrm>
        </p:grpSpPr>
        <p:sp>
          <p:nvSpPr>
            <p:cNvPr id="20" name="Rectangle 14"/>
            <p:cNvSpPr/>
            <p:nvPr/>
          </p:nvSpPr>
          <p:spPr>
            <a:xfrm>
              <a:off x="531000" y="3692880"/>
              <a:ext cx="302400" cy="302400"/>
            </a:xfrm>
            <a:prstGeom prst="rect">
              <a:avLst/>
            </a:prstGeom>
            <a:solidFill>
              <a:srgbClr val="E0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9"/>
            <p:cNvSpPr/>
            <p:nvPr/>
          </p:nvSpPr>
          <p:spPr>
            <a:xfrm rot="7899000">
              <a:off x="602238" y="3778425"/>
              <a:ext cx="161806" cy="101009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00440"/>
                <a:gd name="textAreaBottom" fmla="*/ 101160 h 100440"/>
              </a:gdLst>
              <a:ahLst/>
              <a:cxnLst/>
              <a:rect l="textAreaLeft" t="textAreaTop" r="textAreaRight" b="textAreaBottom"/>
              <a:pathLst>
                <a:path w="832994" h="517608">
                  <a:moveTo>
                    <a:pt x="0" y="155366"/>
                  </a:moveTo>
                  <a:lnTo>
                    <a:pt x="0" y="0"/>
                  </a:lnTo>
                  <a:lnTo>
                    <a:pt x="802392" y="0"/>
                  </a:lnTo>
                  <a:lnTo>
                    <a:pt x="802392" y="45118"/>
                  </a:lnTo>
                  <a:lnTo>
                    <a:pt x="832994" y="507345"/>
                  </a:lnTo>
                  <a:lnTo>
                    <a:pt x="677968" y="517608"/>
                  </a:lnTo>
                  <a:lnTo>
                    <a:pt x="653985" y="155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defTabSz="1222058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x-none" sz="1100" spc="-1">
                <a:solidFill>
                  <a:srgbClr val="FA344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220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10252</TotalTime>
  <Words>892</Words>
  <Application>Microsoft Office PowerPoint</Application>
  <PresentationFormat>Произвольный</PresentationFormat>
  <Paragraphs>344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Office Theme</vt:lpstr>
      <vt:lpstr>1_Тема Office</vt:lpstr>
      <vt:lpstr>2_Тема Office</vt:lpstr>
      <vt:lpstr>3_Тема Office</vt:lpstr>
      <vt:lpstr>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 Михайловна Орлова</cp:lastModifiedBy>
  <cp:revision>759</cp:revision>
  <cp:lastPrinted>2023-07-25T06:14:30Z</cp:lastPrinted>
  <dcterms:modified xsi:type="dcterms:W3CDTF">2023-07-25T10:54:54Z</dcterms:modified>
</cp:coreProperties>
</file>