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62" r:id="rId6"/>
    <p:sldId id="261" r:id="rId7"/>
    <p:sldId id="260" r:id="rId8"/>
    <p:sldId id="267" r:id="rId9"/>
    <p:sldId id="264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5767" autoAdjust="0"/>
  </p:normalViewPr>
  <p:slideViewPr>
    <p:cSldViewPr>
      <p:cViewPr>
        <p:scale>
          <a:sx n="99" d="100"/>
          <a:sy n="99" d="100"/>
        </p:scale>
        <p:origin x="-250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90BF76-A20D-4BA5-8ACE-408A81F7BFC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l.lenobl.ru/ru/deiatelnost/razvitie-potrebitelskogo-rynka/rynki-i-yarmarki/yarmarki-leningradskoj-oblasti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alog.gov.ru/rn47/apply_fts/" TargetMode="External"/><Relationship Id="rId4" Type="http://schemas.openxmlformats.org/officeDocument/2006/relationships/hyperlink" Target="https://small.lenobl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7445"/>
            <a:ext cx="8072462" cy="7812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Комитет по развитию малого, среднего бизнеса                                          и потребительского рынка Ленинградской области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136904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Основные требования по организации торговли на ярмарках Ленинградской области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034" y="260648"/>
            <a:ext cx="677176" cy="758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8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Нормативно-правовая база касающаяся деятельности ярмарок: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1628800"/>
            <a:ext cx="8319298" cy="5062460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sz="2100" dirty="0"/>
              <a:t>1. Федеральный закон от 28.12.2009 N 381-ФЗ (ред. от 06.02.2023)</a:t>
            </a:r>
          </a:p>
          <a:p>
            <a:pPr marL="109728" indent="0" algn="just">
              <a:buNone/>
            </a:pPr>
            <a:r>
              <a:rPr lang="ru-RU" sz="2100" dirty="0"/>
              <a:t>«Об основах государственного регулирования торговой деятельности в Российской Федерации</a:t>
            </a:r>
            <a:r>
              <a:rPr lang="ru-RU" sz="2100" dirty="0" smtClean="0"/>
              <a:t>»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2. Федеральный закон от 22.05.2003 N 54-ФЗ (ред. от 29.12.2022)</a:t>
            </a:r>
          </a:p>
          <a:p>
            <a:pPr marL="109728" indent="0" algn="just">
              <a:buNone/>
            </a:pPr>
            <a:r>
              <a:rPr lang="ru-RU" sz="2100" dirty="0"/>
              <a:t>«О применении контрольно-кассовой техники при осуществлении расчетов в Российской Федерации</a:t>
            </a:r>
            <a:r>
              <a:rPr lang="ru-RU" sz="2100" dirty="0" smtClean="0"/>
              <a:t>»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3. Кодекс Российской Федерации об административных правонарушениях» от 30.12.2001 N 195-ФЗ (Статья 14.34. Нарушение правил организации деятельности по продаже товаров (выполнению работ, оказанию услуг) на розничных рынках</a:t>
            </a:r>
            <a:r>
              <a:rPr lang="ru-RU" sz="2100" dirty="0" smtClean="0"/>
              <a:t>)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4. Постановление Правительства Ленинградской области от 29.05.2007 N 120 (ред. от 07.11.2022) «Об организации розничных рынков и ярмарок на территории Ленинградской области</a:t>
            </a:r>
            <a:r>
              <a:rPr lang="ru-RU" sz="2100" dirty="0" smtClean="0"/>
              <a:t>»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5. «ГОСТ Р 51303-2013. Национальный стандарт Российской Федерации. Торговля. Термины и определения» (утв. Приказом </a:t>
            </a:r>
            <a:r>
              <a:rPr lang="ru-RU" sz="2100" dirty="0" err="1"/>
              <a:t>Росстандарта</a:t>
            </a:r>
            <a:r>
              <a:rPr lang="ru-RU" sz="2100" dirty="0"/>
              <a:t> от 28.08.2013 N 582-ст) (ред. от 30.09.2022)</a:t>
            </a:r>
          </a:p>
        </p:txBody>
      </p:sp>
    </p:spTree>
    <p:extLst>
      <p:ext uri="{BB962C8B-B14F-4D97-AF65-F5344CB8AC3E}">
        <p14:creationId xmlns:p14="http://schemas.microsoft.com/office/powerpoint/2010/main" val="115810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4031357" cy="268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Дополнительная информация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3356992"/>
            <a:ext cx="4316288" cy="341839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Система ярмарочных площадок и график ярмарок </a:t>
            </a:r>
            <a:r>
              <a:rPr lang="ru-RU" dirty="0" smtClean="0"/>
              <a:t>- </a:t>
            </a:r>
            <a:r>
              <a:rPr lang="en-US" dirty="0">
                <a:hlinkClick r:id="rId3"/>
              </a:rPr>
              <a:t>https://small.lenobl.ru/ru/deiatelnost/razvitie-potrebitelskogo-rynka/rynki-i-yarmarki/yarmarki-leningradskoj-oblasti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Сайт комитета по развитию малого, среднего бизнеса и потребительского рынка Ленинградской области </a:t>
            </a:r>
            <a:r>
              <a:rPr lang="ru-RU" dirty="0"/>
              <a:t>–                             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small.lenobl.ru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421048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Сайт Управления налоговой службы по Ленинградской области </a:t>
            </a:r>
            <a:r>
              <a:rPr lang="ru-RU" dirty="0" smtClean="0"/>
              <a:t>- </a:t>
            </a:r>
            <a:r>
              <a:rPr lang="en-US" dirty="0">
                <a:hlinkClick r:id="rId5"/>
              </a:rPr>
              <a:t>https://www.nalog.gov.ru/rn47/apply_fts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Контактная информация отдела потребительского рынка комитета </a:t>
            </a:r>
            <a:r>
              <a:rPr lang="ru-RU" dirty="0"/>
              <a:t>–                              8-812-539-50-23 </a:t>
            </a:r>
            <a:r>
              <a:rPr lang="en-US" dirty="0"/>
              <a:t>potreb@lenreg.ru</a:t>
            </a:r>
            <a:endParaRPr lang="ru-RU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8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99392"/>
            <a:ext cx="8072462" cy="11521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Правила применения контрольно-кассовой техники </a:t>
            </a:r>
            <a:r>
              <a:rPr lang="ru-RU" sz="2400" dirty="0">
                <a:latin typeface="+mn-lt"/>
              </a:rPr>
              <a:t>на </a:t>
            </a:r>
            <a:r>
              <a:rPr lang="ru-RU" sz="2400" dirty="0" smtClean="0">
                <a:latin typeface="+mn-lt"/>
              </a:rPr>
              <a:t>ярмарках </a:t>
            </a:r>
            <a:r>
              <a:rPr lang="ru-RU" sz="2400" dirty="0">
                <a:latin typeface="+mn-lt"/>
              </a:rPr>
              <a:t>Ленинградской области, </a:t>
            </a:r>
            <a:r>
              <a:rPr lang="ru-RU" sz="2400" dirty="0" smtClean="0">
                <a:latin typeface="+mn-lt"/>
              </a:rPr>
              <a:t>а  </a:t>
            </a:r>
            <a:r>
              <a:rPr lang="ru-RU" sz="2400" dirty="0">
                <a:latin typeface="+mn-lt"/>
              </a:rPr>
              <a:t>также иных </a:t>
            </a:r>
            <a:r>
              <a:rPr lang="ru-RU" sz="2400" dirty="0" smtClean="0">
                <a:latin typeface="+mn-lt"/>
              </a:rPr>
              <a:t>территориях,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отведенных </a:t>
            </a:r>
            <a:r>
              <a:rPr lang="ru-RU" sz="2400" dirty="0">
                <a:latin typeface="+mn-lt"/>
              </a:rPr>
              <a:t>для </a:t>
            </a:r>
            <a:r>
              <a:rPr lang="ru-RU" sz="2400" dirty="0" smtClean="0">
                <a:latin typeface="+mn-lt"/>
              </a:rPr>
              <a:t>торговли</a:t>
            </a:r>
            <a:r>
              <a:rPr lang="ru-RU" sz="2400" dirty="0">
                <a:latin typeface="+mn-lt"/>
              </a:rPr>
              <a:t>,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62947" cy="51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0" y="78650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0034" y="6286520"/>
            <a:ext cx="81439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 Medium"/>
              </a:rPr>
              <a:t>регулируются Федеральным законом</a:t>
            </a:r>
            <a:r>
              <a:rPr lang="en-US" sz="2100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 Medium"/>
              </a:rPr>
              <a:t> </a:t>
            </a:r>
            <a:r>
              <a:rPr lang="ru-RU" sz="2100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 Medium"/>
              </a:rPr>
              <a:t>от 22.05.2003 № 54-ФЗ</a:t>
            </a:r>
            <a:endParaRPr lang="ru-RU" sz="2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7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175592" cy="71438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ярмарках могут  торговать:</a:t>
            </a: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6"/>
          <a:stretch/>
        </p:blipFill>
        <p:spPr bwMode="auto">
          <a:xfrm>
            <a:off x="0" y="3658391"/>
            <a:ext cx="9144000" cy="319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1428736"/>
            <a:ext cx="8830239" cy="3017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869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Юридические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лица – с действующим статусом в ЕГРЮЛ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785926"/>
            <a:ext cx="8836145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2214554"/>
            <a:ext cx="883278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786058"/>
            <a:ext cx="8830239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1785926"/>
            <a:ext cx="878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Индивидуальные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предприниматели -  с действующим статусом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в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ЕГРИП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ea typeface="Roboto Slab Medium" panose="020B0604020202020204" charset="0"/>
              <a:cs typeface="Times New Roman" panose="02020603050405020304" pitchFamily="18" charset="0"/>
              <a:sym typeface="Roboto Slab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3" y="2143117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Граждане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-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главы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крестьянских (фермерских) хозяйств (и их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члены)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– с подтверждающими документами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2786059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Граждане, ведущие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личные подсобные хозяйства или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занимающиеся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садоводством, огородничеством, животноводством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) – справка о статусе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ea typeface="Roboto Slab Medium" panose="020B0604020202020204" charset="0"/>
              <a:cs typeface="Times New Roman" panose="02020603050405020304" pitchFamily="18" charset="0"/>
              <a:sym typeface="Roboto Slab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429000"/>
            <a:ext cx="8836145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4282" y="3429000"/>
            <a:ext cx="871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Самозанятые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 (НПД) – справка о постановке на учёт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ea typeface="Roboto Slab Medium" panose="020B0604020202020204" charset="0"/>
              <a:cs typeface="Times New Roman" panose="02020603050405020304" pitchFamily="18" charset="0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30039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651304" cy="10668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Налогоплательщик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ОБЯЗАН </a:t>
            </a:r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применять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ККТ,             если он продает </a:t>
            </a:r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следующую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продукцию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4"/>
          <a:stretch/>
        </p:blipFill>
        <p:spPr bwMode="auto">
          <a:xfrm>
            <a:off x="0" y="1742536"/>
            <a:ext cx="9144000" cy="511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8704" y="1590339"/>
            <a:ext cx="8939800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5106" y="1590339"/>
            <a:ext cx="89694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Товары, подлежащие обязательной маркировке </a:t>
            </a:r>
            <a:r>
              <a:rPr lang="ru-RU" sz="1400" dirty="0"/>
              <a:t>(распоряжение Правительства </a:t>
            </a:r>
            <a:r>
              <a:rPr lang="ru-RU" sz="1400" dirty="0" smtClean="0"/>
              <a:t>РФ от </a:t>
            </a:r>
            <a:r>
              <a:rPr lang="ru-RU" sz="1400" dirty="0"/>
              <a:t>28.04.2018 г. № 792-р)</a:t>
            </a:r>
            <a:br>
              <a:rPr lang="ru-RU" sz="1400" dirty="0"/>
            </a:br>
            <a:endParaRPr lang="ru-RU" sz="800" dirty="0" smtClean="0"/>
          </a:p>
          <a:p>
            <a:r>
              <a:rPr lang="ru-RU" sz="2000" dirty="0" smtClean="0"/>
              <a:t>Например</a:t>
            </a:r>
            <a:r>
              <a:rPr lang="ru-RU" sz="2000" dirty="0"/>
              <a:t>: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духи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фотоаппараты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лампы-вспышки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молочная продукция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мороженое, сыры)</a:t>
            </a:r>
          </a:p>
          <a:p>
            <a:endParaRPr lang="ru-RU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57620" y="2571744"/>
            <a:ext cx="4783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шины и покрышки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обувь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некоторые </a:t>
            </a:r>
            <a:r>
              <a:rPr lang="ru-RU" sz="2000" dirty="0"/>
              <a:t>категории товаров легкой </a:t>
            </a:r>
            <a:r>
              <a:rPr lang="ru-RU" sz="2000" dirty="0" smtClean="0"/>
              <a:t>промышленности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8704" y="4476351"/>
            <a:ext cx="5617742" cy="2238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5106" y="4421337"/>
            <a:ext cx="55555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Непродовольственные товары из </a:t>
            </a:r>
            <a:r>
              <a:rPr lang="ru-RU" dirty="0" smtClean="0"/>
              <a:t>списка </a:t>
            </a:r>
            <a:r>
              <a:rPr lang="ru-RU" sz="1400" dirty="0" smtClean="0"/>
              <a:t>(распоряжение Правительства </a:t>
            </a:r>
            <a:r>
              <a:rPr lang="ru-RU" sz="1400" dirty="0"/>
              <a:t>РФ от 14.04.2017 № </a:t>
            </a:r>
            <a:r>
              <a:rPr lang="ru-RU" sz="1400" dirty="0" smtClean="0"/>
              <a:t>698-р)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: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ковры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мебель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музыкальные</a:t>
            </a:r>
          </a:p>
          <a:p>
            <a:r>
              <a:rPr lang="ru-RU" dirty="0" smtClean="0"/>
              <a:t>     инструменты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3174" y="5103674"/>
            <a:ext cx="3427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одежда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изделия </a:t>
            </a:r>
            <a:r>
              <a:rPr lang="ru-RU" dirty="0"/>
              <a:t>из </a:t>
            </a:r>
            <a:r>
              <a:rPr lang="ru-RU" dirty="0" smtClean="0"/>
              <a:t>кожи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изделия </a:t>
            </a:r>
            <a:r>
              <a:rPr lang="ru-RU" dirty="0"/>
              <a:t>из дерева и </a:t>
            </a:r>
            <a:endParaRPr lang="ru-RU" dirty="0" smtClean="0"/>
          </a:p>
          <a:p>
            <a:r>
              <a:rPr lang="ru-RU" dirty="0" smtClean="0"/>
              <a:t>     соломки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спортивные </a:t>
            </a:r>
            <a:r>
              <a:rPr lang="ru-RU" dirty="0"/>
              <a:t>товары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73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3" y="548680"/>
            <a:ext cx="8459793" cy="10668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Налогоплательщик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НЕ ОБЯЗАН </a:t>
            </a:r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применять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ККТ при осуществлении следующих видов деятельности и оказании услуг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643050"/>
            <a:ext cx="8786874" cy="23328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8300" y="1325584"/>
            <a:ext cx="4271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r>
              <a:rPr lang="ru-RU" sz="1600" dirty="0" smtClean="0"/>
              <a:t>Например</a:t>
            </a:r>
            <a:r>
              <a:rPr lang="ru-RU" sz="1600" dirty="0" smtClean="0">
                <a:solidFill>
                  <a:srgbClr val="FF0000"/>
                </a:solidFill>
              </a:rPr>
              <a:t>*</a:t>
            </a:r>
            <a:r>
              <a:rPr lang="ru-RU" sz="16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торговля </a:t>
            </a:r>
            <a:r>
              <a:rPr lang="ru-RU" sz="1600" dirty="0"/>
              <a:t>в киосках </a:t>
            </a:r>
            <a:r>
              <a:rPr lang="ru-RU" sz="1600" dirty="0" smtClean="0"/>
              <a:t>мороженым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торговля в розлив безалкогольными напитками, молоком и питьевой </a:t>
            </a:r>
            <a:r>
              <a:rPr lang="ru-RU" sz="1600" dirty="0" smtClean="0"/>
              <a:t>водой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реализация изготовителем изделий народных художественных промыслов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розничная продажа </a:t>
            </a:r>
            <a:r>
              <a:rPr lang="ru-RU" sz="1600" dirty="0" smtClean="0"/>
              <a:t>бахил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805264"/>
            <a:ext cx="504056" cy="865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16061" y="1619517"/>
            <a:ext cx="4413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торговля из автоцистерн квасом, молоком, растительным маслом, живой рыбой, керосином, сезонная торговля вразвал овощами, в том числе картофелем, фруктами и бахчевыми </a:t>
            </a:r>
            <a:r>
              <a:rPr lang="ru-RU" sz="1600" dirty="0" smtClean="0"/>
              <a:t>культурами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чулочные изделия, нижнее белье</a:t>
            </a:r>
            <a:endParaRPr lang="ru-RU" sz="1600" dirty="0"/>
          </a:p>
        </p:txBody>
      </p:sp>
      <p:sp>
        <p:nvSpPr>
          <p:cNvPr id="10" name="AutoShape 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0"/>
          <a:stretch/>
        </p:blipFill>
        <p:spPr>
          <a:xfrm>
            <a:off x="196636" y="3923153"/>
            <a:ext cx="8638853" cy="287086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96636" y="3435399"/>
            <a:ext cx="88045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900" y="3425813"/>
            <a:ext cx="878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* за исключением использования автоматических устройств для расчётов (кроме торговли в розлив питьевой водой и розничной продажи бахил) и подакцизных товаров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0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6" b="9636"/>
          <a:stretch/>
        </p:blipFill>
        <p:spPr bwMode="auto">
          <a:xfrm>
            <a:off x="214282" y="3811986"/>
            <a:ext cx="2690870" cy="221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3" y="548680"/>
            <a:ext cx="8651304" cy="1066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Налогоплательщик</a:t>
            </a:r>
            <a:r>
              <a:rPr lang="ru-RU" sz="23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НЕ ОБЯЗАН </a:t>
            </a: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применять ККТ </a:t>
            </a:r>
            <a:r>
              <a:rPr lang="ru-RU" sz="23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           при </a:t>
            </a: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осуществлении следующих видов </a:t>
            </a:r>
            <a:r>
              <a:rPr lang="ru-RU" sz="23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            деятельности </a:t>
            </a: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и оказании </a:t>
            </a:r>
            <a:r>
              <a:rPr lang="ru-RU" sz="23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услуг:</a:t>
            </a:r>
            <a:endParaRPr lang="ru-RU" sz="23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643051"/>
            <a:ext cx="3000396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1643050"/>
            <a:ext cx="29364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/>
              <a:t>При продаже </a:t>
            </a:r>
            <a:r>
              <a:rPr lang="ru-RU" sz="1350" dirty="0"/>
              <a:t>газет и </a:t>
            </a:r>
            <a:r>
              <a:rPr lang="ru-RU" sz="1350" dirty="0" smtClean="0"/>
              <a:t>журналов, </a:t>
            </a:r>
            <a:r>
              <a:rPr lang="ru-RU" sz="1350" dirty="0"/>
              <a:t>а также </a:t>
            </a:r>
            <a:r>
              <a:rPr lang="ru-RU" sz="1350" dirty="0" smtClean="0"/>
              <a:t>продаже сопутствующих </a:t>
            </a:r>
            <a:r>
              <a:rPr lang="ru-RU" sz="1350" dirty="0"/>
              <a:t>товаров при условии, что доля продажи газет и журналов в их товарообороте составляет не менее 50 </a:t>
            </a:r>
            <a:r>
              <a:rPr lang="ru-RU" sz="1350" dirty="0" smtClean="0"/>
              <a:t>% товарооборота </a:t>
            </a:r>
            <a:r>
              <a:rPr lang="ru-RU" sz="1350" dirty="0"/>
              <a:t>и ассортимент сопутствующих товаров утвержден органом </a:t>
            </a:r>
            <a:r>
              <a:rPr lang="ru-RU" sz="1350" dirty="0" smtClean="0"/>
              <a:t>исполнительной власти </a:t>
            </a:r>
            <a:r>
              <a:rPr lang="ru-RU" sz="1350" dirty="0"/>
              <a:t>субъекта Российской </a:t>
            </a:r>
            <a:r>
              <a:rPr lang="ru-RU" sz="1350" dirty="0" smtClean="0"/>
              <a:t>Федерации</a:t>
            </a:r>
            <a:r>
              <a:rPr lang="ru-RU" sz="1350" dirty="0" smtClean="0">
                <a:solidFill>
                  <a:srgbClr val="FF0000"/>
                </a:solidFill>
              </a:rPr>
              <a:t>*</a:t>
            </a:r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643050"/>
            <a:ext cx="5786478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При торговле </a:t>
            </a:r>
            <a:r>
              <a:rPr lang="ru-RU" sz="1400" dirty="0">
                <a:solidFill>
                  <a:schemeClr val="tx1"/>
                </a:solidFill>
              </a:rPr>
              <a:t>на </a:t>
            </a:r>
            <a:r>
              <a:rPr lang="ru-RU" sz="1400" dirty="0" smtClean="0">
                <a:solidFill>
                  <a:schemeClr val="tx1"/>
                </a:solidFill>
              </a:rPr>
              <a:t>ярмарках, </a:t>
            </a:r>
            <a:r>
              <a:rPr lang="ru-RU" sz="1400" dirty="0">
                <a:solidFill>
                  <a:schemeClr val="tx1"/>
                </a:solidFill>
              </a:rPr>
              <a:t>а также на других территориях, отведенных для осуществления торговли, за исключением находящихся в этих местах торговли магазинов, павильонов, киосков, палаток, автолавок, автомагазинов, автофургонов, помещений контейнерного типа и других аналогично обустроенных и обеспечивающих показ и сохранность товара торговых мест (помещений и автотранспортных средств, в том числе прицепов и полуприцепов), открытых прилавков внутри крытых рыночных помещений при торговле непродовольственными товарами, кроме торговли непродовольственными товарами, которые определены в перечне, утвержденном Правительством </a:t>
            </a:r>
            <a:r>
              <a:rPr lang="ru-RU" sz="1400" dirty="0" smtClean="0">
                <a:solidFill>
                  <a:schemeClr val="tx1"/>
                </a:solidFill>
              </a:rPr>
              <a:t>РФ (Распоряжение Правительства РФ от 14.04.2017 N 698-р)</a:t>
            </a:r>
            <a:r>
              <a:rPr lang="ru-RU" sz="1400" dirty="0" smtClean="0">
                <a:solidFill>
                  <a:srgbClr val="FF0000"/>
                </a:solidFill>
              </a:rPr>
              <a:t>*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05152" y="4451363"/>
            <a:ext cx="6096004" cy="17825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05152" y="4418078"/>
            <a:ext cx="609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При разносной торговле </a:t>
            </a:r>
            <a:r>
              <a:rPr lang="ru-RU" sz="1400" dirty="0"/>
              <a:t>продовольственными и непродовольственными товарами (за исключением технически сложных товаров и продовольственных товаров, требующих определенных условий хранения и продажи, товаров, подлежащих обязательной маркировке средствами идентификации) с рук, из ручных тележек, корзин и иных специальных приспособлений для демонстрации, удобства переноски и продажи товаров, в том числе в пассажирских вагонах поездов и на борту воздушных </a:t>
            </a:r>
            <a:r>
              <a:rPr lang="ru-RU" sz="1400" dirty="0" smtClean="0"/>
              <a:t>судов</a:t>
            </a:r>
            <a:r>
              <a:rPr lang="ru-RU" sz="1400" dirty="0" smtClean="0">
                <a:solidFill>
                  <a:srgbClr val="FF0000"/>
                </a:solidFill>
              </a:rPr>
              <a:t>*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233961"/>
            <a:ext cx="8786874" cy="507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5900" y="6233961"/>
            <a:ext cx="8785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* за исключением использования автоматических устройств для расчётов (кроме торговли в розлив питьевой водой и розничной продажи бахил) и подакцизных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256728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9"/>
          <a:stretch/>
        </p:blipFill>
        <p:spPr bwMode="auto">
          <a:xfrm>
            <a:off x="301899" y="5162020"/>
            <a:ext cx="1632780" cy="86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2" b="12079"/>
          <a:stretch/>
        </p:blipFill>
        <p:spPr bwMode="auto">
          <a:xfrm>
            <a:off x="7340059" y="5079078"/>
            <a:ext cx="1199379" cy="113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0039" r="57333" b="30884"/>
          <a:stretch/>
        </p:blipFill>
        <p:spPr bwMode="auto">
          <a:xfrm>
            <a:off x="3495907" y="1917033"/>
            <a:ext cx="866432" cy="68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6" y="1779386"/>
            <a:ext cx="952533" cy="9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oogle Shape;6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6267" b="5647"/>
          <a:stretch/>
        </p:blipFill>
        <p:spPr bwMode="auto">
          <a:xfrm>
            <a:off x="2150147" y="1791192"/>
            <a:ext cx="847729" cy="92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549235" y="1882060"/>
            <a:ext cx="474163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97742" y="1597985"/>
            <a:ext cx="636093" cy="568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23" y="3315689"/>
            <a:ext cx="960606" cy="9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6" r="53623" b="17597"/>
          <a:stretch/>
        </p:blipFill>
        <p:spPr bwMode="auto">
          <a:xfrm>
            <a:off x="7995289" y="1788163"/>
            <a:ext cx="714262" cy="8058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39" y="3340745"/>
            <a:ext cx="1007194" cy="9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26" y="3282659"/>
            <a:ext cx="1034810" cy="111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/>
          <a:stretch/>
        </p:blipFill>
        <p:spPr bwMode="auto">
          <a:xfrm>
            <a:off x="5145206" y="5085296"/>
            <a:ext cx="1031527" cy="10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48" y="1949992"/>
            <a:ext cx="940327" cy="62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5" y="3367455"/>
            <a:ext cx="973345" cy="97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367" r="5247" b="11963"/>
          <a:stretch/>
        </p:blipFill>
        <p:spPr bwMode="auto">
          <a:xfrm>
            <a:off x="6558396" y="1949992"/>
            <a:ext cx="635541" cy="5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/>
          <p:cNvSpPr/>
          <p:nvPr/>
        </p:nvSpPr>
        <p:spPr>
          <a:xfrm>
            <a:off x="7668344" y="1793794"/>
            <a:ext cx="1368152" cy="92272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6192091" y="1788162"/>
            <a:ext cx="1368152" cy="928351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4716016" y="1793794"/>
            <a:ext cx="1368152" cy="92272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>
            <a:off x="3245047" y="1793794"/>
            <a:ext cx="1368152" cy="92272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>
            <a:off x="1786317" y="1794794"/>
            <a:ext cx="1368152" cy="93712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248" y="682661"/>
            <a:ext cx="8229600" cy="10668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+mn-lt"/>
              </a:rPr>
              <a:t>Перечень товаров и услуг,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ЗАПРЕЩЕННЫХ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                к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реализации на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ярмарках всех типов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: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+mn-lt"/>
              </a:rPr>
            </a:br>
            <a:r>
              <a:rPr lang="ru-RU" sz="1600" dirty="0">
                <a:solidFill>
                  <a:srgbClr val="0070C0"/>
                </a:solidFill>
                <a:latin typeface="+mn-lt"/>
              </a:rPr>
              <a:t>(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Постановление Правительства Ленинградской области </a:t>
            </a:r>
            <a:r>
              <a:rPr lang="ru-RU" sz="1600" dirty="0">
                <a:solidFill>
                  <a:srgbClr val="0070C0"/>
                </a:solidFill>
                <a:latin typeface="+mn-lt"/>
              </a:rPr>
              <a:t>от 29.05.2007 № 120)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326567" y="1794794"/>
            <a:ext cx="1368152" cy="92171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65486" y="3271023"/>
            <a:ext cx="2095549" cy="113034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>
            <a:off x="2355250" y="3271024"/>
            <a:ext cx="2095549" cy="113034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>
            <a:off x="4613195" y="3271025"/>
            <a:ext cx="2095549" cy="113034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/>
          <p:cNvSpPr/>
          <p:nvPr/>
        </p:nvSpPr>
        <p:spPr>
          <a:xfrm>
            <a:off x="6841557" y="3271023"/>
            <a:ext cx="2095549" cy="112788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6841559" y="5079078"/>
            <a:ext cx="2095549" cy="110290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4613196" y="5085182"/>
            <a:ext cx="2095549" cy="109679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>
            <a:off x="2355250" y="5079076"/>
            <a:ext cx="2095549" cy="1102901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>
            <a:off x="78400" y="5079075"/>
            <a:ext cx="2095549" cy="110290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21357" r="24354" b="8888"/>
          <a:stretch/>
        </p:blipFill>
        <p:spPr bwMode="auto">
          <a:xfrm>
            <a:off x="2917194" y="5148498"/>
            <a:ext cx="940663" cy="96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566" y="268624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Табачные изделия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3350" y="269151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Алкогольная продукция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5047" y="2686248"/>
            <a:ext cx="1379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rgbClr val="002060"/>
                </a:solidFill>
              </a:rPr>
              <a:t>Мясные </a:t>
            </a:r>
            <a:r>
              <a:rPr lang="ru-RU" sz="800" dirty="0">
                <a:solidFill>
                  <a:srgbClr val="002060"/>
                </a:solidFill>
              </a:rPr>
              <a:t>и рыбные полуфабрикаты непромышленного производства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016" y="2686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rgbClr val="002060"/>
                </a:solidFill>
              </a:rPr>
              <a:t>Консервированные </a:t>
            </a:r>
            <a:r>
              <a:rPr lang="ru-RU" sz="800" dirty="0">
                <a:solidFill>
                  <a:srgbClr val="002060"/>
                </a:solidFill>
              </a:rPr>
              <a:t>продукты, </a:t>
            </a:r>
            <a:r>
              <a:rPr lang="ru-RU" sz="800" dirty="0" smtClean="0">
                <a:solidFill>
                  <a:srgbClr val="002060"/>
                </a:solidFill>
              </a:rPr>
              <a:t>приготовленные </a:t>
            </a:r>
            <a:r>
              <a:rPr lang="ru-RU" sz="800" dirty="0">
                <a:solidFill>
                  <a:srgbClr val="002060"/>
                </a:solidFill>
              </a:rPr>
              <a:t>в домашних условиях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92090" y="269151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Лекарственные </a:t>
            </a:r>
            <a:r>
              <a:rPr lang="ru-RU" sz="1200" dirty="0">
                <a:solidFill>
                  <a:srgbClr val="002060"/>
                </a:solidFill>
              </a:rPr>
              <a:t>препараты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68344" y="271651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Оружие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41557" y="4423478"/>
            <a:ext cx="207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Изделия </a:t>
            </a:r>
            <a:r>
              <a:rPr lang="ru-RU" sz="1200" dirty="0">
                <a:solidFill>
                  <a:srgbClr val="002060"/>
                </a:solidFill>
              </a:rPr>
              <a:t>из драгоценных металлов и драгоценных камней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44922" y="4395357"/>
            <a:ext cx="20717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Изделия </a:t>
            </a:r>
            <a:r>
              <a:rPr lang="ru-RU" sz="1100" dirty="0">
                <a:solidFill>
                  <a:srgbClr val="002060"/>
                </a:solidFill>
              </a:rPr>
              <a:t>из пушно-мехового сырья и дубленой овчины, шкурок зверей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48006" y="4399878"/>
            <a:ext cx="207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Запрещенные вещества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028" y="4423478"/>
            <a:ext cx="2071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Валюта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400" y="6207950"/>
            <a:ext cx="2082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002060"/>
                </a:solidFill>
              </a:rPr>
              <a:t>Экземпляры </a:t>
            </a:r>
            <a:r>
              <a:rPr lang="ru-RU" sz="900" dirty="0">
                <a:solidFill>
                  <a:srgbClr val="002060"/>
                </a:solidFill>
              </a:rPr>
              <a:t>аудиовизуальных произведений и фонограмм, программ для ЭВМ и баз данных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73950" y="6186271"/>
            <a:ext cx="243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</a:rPr>
              <a:t>Пищевые продукты без промышленной упаковки  (за </a:t>
            </a:r>
            <a:r>
              <a:rPr lang="ru-RU" sz="900" dirty="0" err="1">
                <a:solidFill>
                  <a:srgbClr val="002060"/>
                </a:solidFill>
              </a:rPr>
              <a:t>искл</a:t>
            </a:r>
            <a:r>
              <a:rPr lang="ru-RU" sz="900" dirty="0">
                <a:solidFill>
                  <a:srgbClr val="002060"/>
                </a:solidFill>
              </a:rPr>
              <a:t>. продуктов пчеловодства, растениеводства, сельского и лесного хозяйства)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13195" y="6245409"/>
            <a:ext cx="2071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Животные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17227" y="6181977"/>
            <a:ext cx="207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Б</a:t>
            </a:r>
            <a:r>
              <a:rPr lang="ru-RU" sz="1000" dirty="0" smtClean="0">
                <a:solidFill>
                  <a:srgbClr val="002060"/>
                </a:solidFill>
              </a:rPr>
              <a:t>ез </a:t>
            </a:r>
            <a:r>
              <a:rPr lang="ru-RU" sz="1000" dirty="0">
                <a:solidFill>
                  <a:srgbClr val="002060"/>
                </a:solidFill>
              </a:rPr>
              <a:t>заключений о соответствии продукции требованиям </a:t>
            </a:r>
            <a:r>
              <a:rPr lang="ru-RU" sz="1000" dirty="0" smtClean="0">
                <a:solidFill>
                  <a:srgbClr val="002060"/>
                </a:solidFill>
              </a:rPr>
              <a:t>ветеринарно-санитарной </a:t>
            </a:r>
            <a:r>
              <a:rPr lang="ru-RU" sz="1000" dirty="0">
                <a:solidFill>
                  <a:srgbClr val="002060"/>
                </a:solidFill>
              </a:rPr>
              <a:t>экспертизы</a:t>
            </a:r>
          </a:p>
        </p:txBody>
      </p:sp>
    </p:spTree>
    <p:extLst>
      <p:ext uri="{BB962C8B-B14F-4D97-AF65-F5344CB8AC3E}">
        <p14:creationId xmlns:p14="http://schemas.microsoft.com/office/powerpoint/2010/main" val="206083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2597742" y="1597985"/>
            <a:ext cx="636093" cy="568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248" y="682661"/>
            <a:ext cx="8229600" cy="658107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+mn-lt"/>
              </a:rPr>
              <a:t>Новые правила продажи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вейпов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: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+mn-lt"/>
              </a:rPr>
            </a:br>
            <a:r>
              <a:rPr lang="ru-RU" sz="1600" dirty="0">
                <a:solidFill>
                  <a:srgbClr val="0070C0"/>
                </a:solidFill>
                <a:latin typeface="+mn-lt"/>
              </a:rPr>
              <a:t>(Федеральный закон от 28.04.2023 № 178-ФЗ)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0475" y="1630443"/>
            <a:ext cx="2082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Устройства </a:t>
            </a:r>
            <a:r>
              <a:rPr lang="ru-RU" sz="1000" dirty="0">
                <a:solidFill>
                  <a:srgbClr val="002060"/>
                </a:solidFill>
              </a:rPr>
              <a:t>для потребления </a:t>
            </a:r>
            <a:r>
              <a:rPr lang="ru-RU" sz="1000" dirty="0" err="1">
                <a:solidFill>
                  <a:srgbClr val="002060"/>
                </a:solidFill>
              </a:rPr>
              <a:t>никотинсодержащей</a:t>
            </a:r>
            <a:r>
              <a:rPr lang="ru-RU" sz="1000" dirty="0">
                <a:solidFill>
                  <a:srgbClr val="002060"/>
                </a:solidFill>
              </a:rPr>
              <a:t> продукции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29" y="478315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Шестиугольник 36"/>
          <p:cNvSpPr/>
          <p:nvPr/>
        </p:nvSpPr>
        <p:spPr>
          <a:xfrm>
            <a:off x="1248727" y="527541"/>
            <a:ext cx="1566133" cy="110290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67544" y="2276871"/>
            <a:ext cx="8424936" cy="1248220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с двумя вырезанными противолежащими углами 49"/>
          <p:cNvSpPr/>
          <p:nvPr/>
        </p:nvSpPr>
        <p:spPr>
          <a:xfrm>
            <a:off x="467544" y="3645023"/>
            <a:ext cx="8424936" cy="2952329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467544" y="2278596"/>
            <a:ext cx="84249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Любые </a:t>
            </a:r>
            <a:r>
              <a:rPr lang="ru-RU" sz="1500" dirty="0">
                <a:solidFill>
                  <a:srgbClr val="002060"/>
                </a:solidFill>
              </a:rPr>
              <a:t>электронные и иные приборы, которые используются для получения </a:t>
            </a:r>
            <a:r>
              <a:rPr lang="ru-RU" sz="1500" dirty="0" err="1">
                <a:solidFill>
                  <a:srgbClr val="002060"/>
                </a:solidFill>
              </a:rPr>
              <a:t>никотинсодержащего</a:t>
            </a:r>
            <a:r>
              <a:rPr lang="ru-RU" sz="1500" dirty="0">
                <a:solidFill>
                  <a:srgbClr val="002060"/>
                </a:solidFill>
              </a:rPr>
              <a:t> или </a:t>
            </a:r>
            <a:r>
              <a:rPr lang="ru-RU" sz="1500" dirty="0" err="1">
                <a:solidFill>
                  <a:srgbClr val="002060"/>
                </a:solidFill>
              </a:rPr>
              <a:t>безникотинового</a:t>
            </a:r>
            <a:r>
              <a:rPr lang="ru-RU" sz="1500" dirty="0">
                <a:solidFill>
                  <a:srgbClr val="002060"/>
                </a:solidFill>
              </a:rPr>
              <a:t> аэрозоля и пара, вдыхаемых потребителем, в том числе, электронные системы доставки никотина и устройства для нагревания табака, а также их составные части и элементы. К ним, в частности, относят электронные сигареты (</a:t>
            </a:r>
            <a:r>
              <a:rPr lang="ru-RU" sz="1500" dirty="0" err="1">
                <a:solidFill>
                  <a:srgbClr val="002060"/>
                </a:solidFill>
              </a:rPr>
              <a:t>вейпы</a:t>
            </a:r>
            <a:r>
              <a:rPr lang="ru-RU" sz="1500" dirty="0">
                <a:solidFill>
                  <a:srgbClr val="002060"/>
                </a:solidFill>
              </a:rPr>
              <a:t>), моды, испарители и т.д</a:t>
            </a:r>
            <a:r>
              <a:rPr lang="ru-RU" sz="1500" dirty="0" smtClean="0">
                <a:solidFill>
                  <a:srgbClr val="002060"/>
                </a:solidFill>
              </a:rPr>
              <a:t>.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645024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</a:rPr>
              <a:t>С 1 июня 2023 года </a:t>
            </a:r>
            <a:r>
              <a:rPr lang="ru-RU" sz="1500" dirty="0">
                <a:solidFill>
                  <a:srgbClr val="002060"/>
                </a:solidFill>
              </a:rPr>
              <a:t>запрещается розничная торговля устройствами для потребления </a:t>
            </a:r>
            <a:r>
              <a:rPr lang="ru-RU" sz="1500" dirty="0" err="1">
                <a:solidFill>
                  <a:srgbClr val="002060"/>
                </a:solidFill>
              </a:rPr>
              <a:t>никотинсодержащей</a:t>
            </a:r>
            <a:r>
              <a:rPr lang="ru-RU" sz="1500" dirty="0">
                <a:solidFill>
                  <a:srgbClr val="002060"/>
                </a:solidFill>
              </a:rPr>
              <a:t> продукции следующими способами:</a:t>
            </a:r>
          </a:p>
          <a:p>
            <a:endParaRPr lang="ru-RU" sz="1500" dirty="0">
              <a:solidFill>
                <a:srgbClr val="002060"/>
              </a:solidFill>
            </a:endParaRPr>
          </a:p>
          <a:p>
            <a:r>
              <a:rPr lang="ru-RU" sz="1500" b="1" dirty="0" smtClean="0">
                <a:solidFill>
                  <a:srgbClr val="FF0000"/>
                </a:solidFill>
              </a:rPr>
              <a:t>1. на </a:t>
            </a:r>
            <a:r>
              <a:rPr lang="ru-RU" sz="1500" b="1" dirty="0">
                <a:solidFill>
                  <a:srgbClr val="FF0000"/>
                </a:solidFill>
              </a:rPr>
              <a:t>ярмарках;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2. на </a:t>
            </a:r>
            <a:r>
              <a:rPr lang="ru-RU" sz="1500" b="1" dirty="0">
                <a:solidFill>
                  <a:srgbClr val="FF0000"/>
                </a:solidFill>
              </a:rPr>
              <a:t>выставках;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3. путем </a:t>
            </a:r>
            <a:r>
              <a:rPr lang="ru-RU" sz="1500" b="1" dirty="0">
                <a:solidFill>
                  <a:srgbClr val="FF0000"/>
                </a:solidFill>
              </a:rPr>
              <a:t>развозной и разносной торговли;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4. дистанционным </a:t>
            </a:r>
            <a:r>
              <a:rPr lang="ru-RU" sz="1500" b="1" dirty="0">
                <a:solidFill>
                  <a:srgbClr val="FF0000"/>
                </a:solidFill>
              </a:rPr>
              <a:t>способом продажи;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5. с </a:t>
            </a:r>
            <a:r>
              <a:rPr lang="ru-RU" sz="1500" b="1" dirty="0">
                <a:solidFill>
                  <a:srgbClr val="FF0000"/>
                </a:solidFill>
              </a:rPr>
              <a:t>использованием автоматов.</a:t>
            </a:r>
          </a:p>
          <a:p>
            <a:endParaRPr lang="ru-RU" sz="1500" dirty="0">
              <a:solidFill>
                <a:srgbClr val="002060"/>
              </a:solidFill>
            </a:endParaRPr>
          </a:p>
          <a:p>
            <a:r>
              <a:rPr lang="ru-RU" sz="1500" dirty="0" smtClean="0">
                <a:solidFill>
                  <a:srgbClr val="002060"/>
                </a:solidFill>
              </a:rPr>
              <a:t>* Также </a:t>
            </a:r>
            <a:r>
              <a:rPr lang="ru-RU" sz="1500" dirty="0">
                <a:solidFill>
                  <a:srgbClr val="002060"/>
                </a:solidFill>
              </a:rPr>
              <a:t>запрещается розничная торговля устройствами для потребления </a:t>
            </a:r>
            <a:r>
              <a:rPr lang="ru-RU" sz="1500" dirty="0" err="1">
                <a:solidFill>
                  <a:srgbClr val="002060"/>
                </a:solidFill>
              </a:rPr>
              <a:t>никотинсодержащей</a:t>
            </a:r>
            <a:r>
              <a:rPr lang="ru-RU" sz="1500" dirty="0">
                <a:solidFill>
                  <a:srgbClr val="002060"/>
                </a:solidFill>
              </a:rPr>
              <a:t> продукции с ее выкладкой и демонстрацией в торговом объекте.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02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96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Разъяснение понятий и требований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2071678"/>
            <a:ext cx="4000528" cy="461958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300" b="1" dirty="0" smtClean="0"/>
              <a:t>Обязанности организатора:</a:t>
            </a:r>
          </a:p>
          <a:p>
            <a:pPr marL="109728" indent="0" algn="just">
              <a:buNone/>
            </a:pPr>
            <a:r>
              <a:rPr lang="ru-RU" sz="2100" dirty="0"/>
              <a:t>1. оснащение мест организации ярмарки контейнерами для сбора мусора и туалетами;</a:t>
            </a:r>
          </a:p>
          <a:p>
            <a:pPr marL="109728" indent="0" algn="just">
              <a:buNone/>
            </a:pPr>
            <a:r>
              <a:rPr lang="ru-RU" sz="2100" dirty="0"/>
              <a:t>2. вывоз мусора в период проведения ярмарки и после завершения работы ярмарки;</a:t>
            </a:r>
          </a:p>
          <a:p>
            <a:pPr marL="109728" indent="0" algn="just">
              <a:buNone/>
            </a:pPr>
            <a:r>
              <a:rPr lang="ru-RU" sz="2100" dirty="0"/>
              <a:t>3. освобождение территории ярмарки от размещенных объектов и оборудования после завершения работы ярмарки;</a:t>
            </a:r>
          </a:p>
          <a:p>
            <a:pPr marL="109728" indent="0" algn="just">
              <a:buNone/>
            </a:pPr>
            <a:r>
              <a:rPr lang="ru-RU" sz="2100" dirty="0"/>
              <a:t>4. организацию продажи товаров на ярмарке на оборудованных торговых местах;</a:t>
            </a:r>
          </a:p>
          <a:p>
            <a:pPr marL="109728" indent="0" algn="just">
              <a:buNone/>
            </a:pPr>
            <a:r>
              <a:rPr lang="ru-RU" sz="2100" dirty="0"/>
              <a:t>5. установку соответствующих средств измерений для проверки покупателем правильности цены, меры и веса приобретенного товара;</a:t>
            </a:r>
          </a:p>
          <a:p>
            <a:pPr marL="109728" indent="0" algn="just">
              <a:buNone/>
            </a:pPr>
            <a:r>
              <a:rPr lang="ru-RU" sz="2100" dirty="0"/>
              <a:t>6. соблюдение участниками ярмарки (продавцами) установленного режима работы </a:t>
            </a:r>
            <a:r>
              <a:rPr lang="ru-RU" sz="2100" dirty="0" smtClean="0"/>
              <a:t>ярмарки</a:t>
            </a:r>
            <a:r>
              <a:rPr lang="ru-RU" sz="2100" dirty="0"/>
              <a:t>;</a:t>
            </a:r>
            <a:endParaRPr lang="ru-RU" sz="2100" dirty="0" smtClean="0"/>
          </a:p>
          <a:p>
            <a:pPr marL="109728" indent="0" algn="just">
              <a:buNone/>
            </a:pPr>
            <a:r>
              <a:rPr lang="ru-RU" sz="2100" dirty="0" smtClean="0"/>
              <a:t>7. применение </a:t>
            </a:r>
            <a:r>
              <a:rPr lang="ru-RU" sz="2100" dirty="0"/>
              <a:t>ККТ п</a:t>
            </a:r>
            <a:r>
              <a:rPr lang="ru-RU" sz="2100" dirty="0" smtClean="0"/>
              <a:t>ри </a:t>
            </a:r>
            <a:r>
              <a:rPr lang="ru-RU" sz="2100" dirty="0"/>
              <a:t>оплате аренды </a:t>
            </a:r>
            <a:r>
              <a:rPr lang="ru-RU" sz="2100" dirty="0" smtClean="0"/>
              <a:t>места и выдача чека арендатору.</a:t>
            </a:r>
            <a:endParaRPr lang="ru-RU" sz="21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6248" y="2071678"/>
            <a:ext cx="4663621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b="1" dirty="0"/>
              <a:t>Обязанности </a:t>
            </a:r>
            <a:r>
              <a:rPr lang="ru-RU" sz="1600" b="1" dirty="0" smtClean="0"/>
              <a:t>торгующего:</a:t>
            </a:r>
            <a:endParaRPr lang="ru-RU" sz="1600" b="1" dirty="0"/>
          </a:p>
          <a:p>
            <a:pPr marL="109728" indent="0" algn="just">
              <a:buNone/>
            </a:pPr>
            <a:r>
              <a:rPr lang="ru-RU" sz="1200" dirty="0"/>
              <a:t>1. осуществлять расчеты с покупателями за товары, работы и услуги с применением </a:t>
            </a:r>
            <a:r>
              <a:rPr lang="ru-RU" sz="1200" dirty="0" smtClean="0"/>
              <a:t>ККТ в </a:t>
            </a:r>
            <a:r>
              <a:rPr lang="ru-RU" sz="1200" dirty="0"/>
              <a:t>случаях, предусмотренных законодательством Российской Федерации;</a:t>
            </a:r>
          </a:p>
          <a:p>
            <a:pPr marL="109728" indent="0" algn="just">
              <a:buNone/>
            </a:pPr>
            <a:r>
              <a:rPr lang="ru-RU" sz="1200" dirty="0"/>
              <a:t>2. иметь в наличии на торговых местах документы, подтверждающие соответствие товаров установленным требованиям ;</a:t>
            </a:r>
          </a:p>
          <a:p>
            <a:pPr marL="109728" indent="0" algn="just">
              <a:buNone/>
            </a:pPr>
            <a:r>
              <a:rPr lang="ru-RU" sz="1200" dirty="0"/>
              <a:t>3. иметь и содержать в исправном состоянии средства измерения, своевременно и в установленном порядке проводить их метрологическую поверку;</a:t>
            </a:r>
          </a:p>
          <a:p>
            <a:pPr marL="109728" indent="0" algn="just">
              <a:buNone/>
            </a:pPr>
            <a:r>
              <a:rPr lang="ru-RU" sz="1200" dirty="0"/>
              <a:t>4. доводить до сведения покупателей достоверную информацию о товарах и их изготовителях, обеспечивающую возможность правильного выбора товаров;</a:t>
            </a:r>
          </a:p>
          <a:p>
            <a:pPr marL="109728" indent="0" algn="just">
              <a:buNone/>
            </a:pPr>
            <a:r>
              <a:rPr lang="ru-RU" sz="1200" dirty="0"/>
              <a:t>5. обеспечить наличие ценников на реализуемые товары с указанием наименования товара, его сорта, цены за вес или единицу товара, подписи материально ответственного лица или печати организации, даты оформления ценника;</a:t>
            </a:r>
          </a:p>
          <a:p>
            <a:pPr marL="109728" indent="0" algn="just">
              <a:buNone/>
            </a:pPr>
            <a:r>
              <a:rPr lang="ru-RU" sz="1200" dirty="0"/>
              <a:t>6. обеспечить размещение на каждом торговом месте вывески с указанием наименования участника ярмарки (юридического лица, индивидуального предпринимателя), места его нахождения (адреса), контактного телефона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124744"/>
            <a:ext cx="8607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Ярмарка</a:t>
            </a:r>
            <a:r>
              <a:rPr lang="ru-RU" sz="2000" dirty="0"/>
              <a:t> </a:t>
            </a:r>
            <a:r>
              <a:rPr lang="ru-RU" dirty="0"/>
              <a:t>это форма торговли, организуемая в установленном месте и на установленный срок с предоставлением торговых мест с целью продажи товаров и услуг</a:t>
            </a:r>
          </a:p>
        </p:txBody>
      </p:sp>
    </p:spTree>
    <p:extLst>
      <p:ext uri="{BB962C8B-B14F-4D97-AF65-F5344CB8AC3E}">
        <p14:creationId xmlns:p14="http://schemas.microsoft.com/office/powerpoint/2010/main" val="612292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</TotalTime>
  <Words>1225</Words>
  <Application>Microsoft Office PowerPoint</Application>
  <PresentationFormat>Экран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Комитет по развитию малого, среднего бизнеса                                          и потребительского рынка Ленинградской области</vt:lpstr>
      <vt:lpstr>Правила применения контрольно-кассовой техники на ярмарках Ленинградской области, а  также иных территориях, отведенных для торговли,</vt:lpstr>
      <vt:lpstr>На ярмарках могут  торговать:</vt:lpstr>
      <vt:lpstr>Налогоплательщик ОБЯЗАН применять ККТ,             если он продает следующую продукцию</vt:lpstr>
      <vt:lpstr>Налогоплательщик НЕ ОБЯЗАН применять ККТ при осуществлении следующих видов деятельности и оказании услуг</vt:lpstr>
      <vt:lpstr>Налогоплательщик НЕ ОБЯЗАН применять ККТ             при осуществлении следующих видов              деятельности и оказании услуг:</vt:lpstr>
      <vt:lpstr>Перечень товаров и услуг, ЗАПРЕЩЕННЫХ                к реализации на ярмарках всех типов: (Постановление Правительства Ленинградской области от 29.05.2007 № 120)</vt:lpstr>
      <vt:lpstr>Новые правила продажи вейпов: (Федеральный закон от 28.04.2023 № 178-ФЗ)</vt:lpstr>
      <vt:lpstr>Разъяснение понятий и требований </vt:lpstr>
      <vt:lpstr>Нормативно-правовая база касающаяся деятельности ярмарок:</vt:lpstr>
      <vt:lpstr>Дополнительная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ККТ на розничных рынках и ярмарках Ленинградской области, а также иных территориях отведенных для торговли</dc:title>
  <dc:creator>Юлия Андреевна Продан</dc:creator>
  <cp:lastModifiedBy>Юлия Андреевна Продан</cp:lastModifiedBy>
  <cp:revision>51</cp:revision>
  <dcterms:created xsi:type="dcterms:W3CDTF">2023-03-06T14:04:33Z</dcterms:created>
  <dcterms:modified xsi:type="dcterms:W3CDTF">2023-09-14T06:07:08Z</dcterms:modified>
</cp:coreProperties>
</file>