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5"/>
  </p:notesMasterIdLst>
  <p:sldIdLst>
    <p:sldId id="256" r:id="rId3"/>
    <p:sldId id="268" r:id="rId4"/>
    <p:sldId id="272" r:id="rId5"/>
    <p:sldId id="264" r:id="rId6"/>
    <p:sldId id="257" r:id="rId7"/>
    <p:sldId id="265" r:id="rId8"/>
    <p:sldId id="266" r:id="rId9"/>
    <p:sldId id="267" r:id="rId10"/>
    <p:sldId id="277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86" r:id="rId19"/>
    <p:sldId id="278" r:id="rId20"/>
    <p:sldId id="279" r:id="rId21"/>
    <p:sldId id="280" r:id="rId22"/>
    <p:sldId id="281" r:id="rId23"/>
    <p:sldId id="282" r:id="rId24"/>
    <p:sldId id="283" r:id="rId25"/>
    <p:sldId id="285" r:id="rId26"/>
    <p:sldId id="292" r:id="rId27"/>
    <p:sldId id="284" r:id="rId28"/>
    <p:sldId id="287" r:id="rId29"/>
    <p:sldId id="288" r:id="rId30"/>
    <p:sldId id="289" r:id="rId31"/>
    <p:sldId id="290" r:id="rId32"/>
    <p:sldId id="291" r:id="rId33"/>
    <p:sldId id="263" r:id="rId34"/>
  </p:sldIdLst>
  <p:sldSz cx="12192000" cy="6858000"/>
  <p:notesSz cx="12192000" cy="6858000"/>
  <p:defaultTextStyle>
    <a:defPPr>
      <a:defRPr lang="en-GB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1pPr>
    <a:lvl2pPr marL="742950" lvl="1" indent="-28575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2pPr>
    <a:lvl3pPr marL="1143000" lvl="2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3pPr>
    <a:lvl4pPr marL="1600200" lvl="3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4pPr>
    <a:lvl5pPr marL="2057400" lvl="4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5pPr>
    <a:lvl6pPr marL="2286000" lvl="5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6pPr>
    <a:lvl7pPr marL="2743200" lvl="6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7pPr>
    <a:lvl8pPr marL="3200400" lvl="7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8pPr>
    <a:lvl9pPr marL="3657600" lvl="8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DCF3"/>
    <a:srgbClr val="243D99"/>
    <a:srgbClr val="455AA8"/>
    <a:srgbClr val="EE2128"/>
    <a:srgbClr val="F1575E"/>
    <a:srgbClr val="F9BDBD"/>
    <a:srgbClr val="F04247"/>
    <a:srgbClr val="3494CE"/>
    <a:srgbClr val="F47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678" y="144"/>
      </p:cViewPr>
      <p:guideLst>
        <p:guide orient="horz" pos="213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4F6D-707C-4006-A44A-D7A2ADEC61D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BBA68-A568-4FD7-8B19-FEEA5D3D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04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1122363"/>
            <a:ext cx="2741613" cy="44577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122363"/>
            <a:ext cx="8077200" cy="44577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79600"/>
            <a:ext cx="5180013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879600"/>
            <a:ext cx="5181600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7313" cy="58642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642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4963"/>
            <a:ext cx="5408613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604963"/>
            <a:ext cx="5410200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0" tIns="8890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0" y="-2855912"/>
            <a:ext cx="12192000" cy="665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Times New Roman" panose="02020603050405020304"/>
              <a:defRPr sz="1800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88900" rIns="0" bIns="0"/>
          <a:lstStyle/>
          <a:p>
            <a:pPr lvl="0">
              <a:defRPr/>
            </a:pPr>
            <a:r>
              <a:rPr lang="en-GB"/>
              <a:t>Для правки структуры щёлкните мышью</a:t>
            </a:r>
          </a:p>
          <a:p>
            <a:pPr lvl="1">
              <a:defRPr/>
            </a:pPr>
            <a:r>
              <a:rPr lang="en-GB"/>
              <a:t>Второй уровень структуры</a:t>
            </a:r>
          </a:p>
          <a:p>
            <a:pPr lvl="2">
              <a:defRPr/>
            </a:pPr>
            <a:r>
              <a:rPr lang="en-GB"/>
              <a:t>Третий уровень структуры</a:t>
            </a:r>
          </a:p>
          <a:p>
            <a:pPr lvl="3">
              <a:defRPr/>
            </a:pPr>
            <a:r>
              <a:rPr lang="en-GB"/>
              <a:t>Четвёртый уровень структуры</a:t>
            </a:r>
          </a:p>
          <a:p>
            <a:pPr lvl="4">
              <a:defRPr/>
            </a:pPr>
            <a:r>
              <a:rPr lang="en-GB"/>
              <a:t>Пятый уровень структуры</a:t>
            </a:r>
          </a:p>
          <a:p>
            <a:pPr lvl="4">
              <a:defRPr/>
            </a:pPr>
            <a:r>
              <a:rPr lang="en-GB"/>
              <a:t>Шестой уровень структуры</a:t>
            </a:r>
          </a:p>
          <a:p>
            <a:pPr lvl="4">
              <a:defRPr/>
            </a:pPr>
            <a:r>
              <a:rPr lang="en-GB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3"/>
          <a:srcRect b="63693"/>
          <a:stretch>
            <a:fillRect/>
          </a:stretch>
        </p:blipFill>
        <p:spPr bwMode="auto">
          <a:xfrm>
            <a:off x="3348038" y="5659438"/>
            <a:ext cx="8834437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3"/>
          <a:srcRect l="1151" t="93713" r="1314"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3"/>
          <p:cNvSpPr/>
          <p:nvPr/>
        </p:nvSpPr>
        <p:spPr bwMode="auto">
          <a:xfrm>
            <a:off x="0" y="5862638"/>
            <a:ext cx="1108075" cy="1012825"/>
          </a:xfrm>
          <a:custGeom>
            <a:avLst/>
            <a:gdLst>
              <a:gd name="txL" fmla="*/ 0 w 1108075"/>
              <a:gd name="txT" fmla="*/ 0 h 1012825"/>
              <a:gd name="txR" fmla="*/ 1108075 w 1108075"/>
              <a:gd name="txB" fmla="*/ 1012825 h 1012825"/>
            </a:gdLst>
            <a:ahLst/>
            <a:cxnLst>
              <a:cxn ang="0">
                <a:pos x="1108075" y="506413"/>
              </a:cxn>
              <a:cxn ang="5898240">
                <a:pos x="554038" y="1012825"/>
              </a:cxn>
              <a:cxn ang="11796480">
                <a:pos x="0" y="506413"/>
              </a:cxn>
              <a:cxn ang="17694720">
                <a:pos x="554038" y="0"/>
              </a:cxn>
            </a:cxnLst>
            <a:rect l="txL" t="txT" r="txR" b="txB"/>
            <a:pathLst>
              <a:path w="1108075" h="1012825" extrusionOk="0">
                <a:moveTo>
                  <a:pt x="0" y="2816"/>
                </a:moveTo>
                <a:lnTo>
                  <a:pt x="3078" y="0"/>
                </a:lnTo>
                <a:lnTo>
                  <a:pt x="3078" y="2816"/>
                </a:lnTo>
                <a:lnTo>
                  <a:pt x="0" y="2816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397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054" name="Rectangle 5"/>
          <p:cNvSpPr>
            <a:spLocks noGrp="1"/>
          </p:cNvSpPr>
          <p:nvPr>
            <p:ph type="body" idx="1"/>
          </p:nvPr>
        </p:nvSpPr>
        <p:spPr bwMode="auto">
          <a:xfrm>
            <a:off x="838200" y="1879600"/>
            <a:ext cx="10514013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</a:p>
          <a:p>
            <a:pPr lvl="1">
              <a:defRPr/>
            </a:pPr>
            <a:r>
              <a:rPr lang="en-GB"/>
              <a:t>Second level</a:t>
            </a:r>
          </a:p>
          <a:p>
            <a:pPr lvl="2">
              <a:defRPr/>
            </a:pPr>
            <a:r>
              <a:rPr lang="en-GB"/>
              <a:t>Third level</a:t>
            </a:r>
          </a:p>
          <a:p>
            <a:pPr lvl="3">
              <a:defRPr/>
            </a:pPr>
            <a:r>
              <a:rPr lang="en-GB"/>
              <a:t>Fourth level</a:t>
            </a:r>
          </a:p>
          <a:p>
            <a:pPr lvl="4">
              <a:defRPr/>
            </a:pPr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#P82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/>
          <p:nvPr/>
        </p:nvSpPr>
        <p:spPr bwMode="auto">
          <a:xfrm rot="1560000">
            <a:off x="7785100" y="45640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6250" y="889000"/>
            <a:ext cx="963613" cy="108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73518" y="2852936"/>
            <a:ext cx="11833225" cy="441833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5320" rIns="90000" bIns="45000"/>
          <a:lstStyle/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72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Субсидия </a:t>
            </a: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72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«Выставки и ярмарки»</a:t>
            </a: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32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Возмещение части затрат, связанных                                                                      с участием в </a:t>
            </a:r>
            <a:r>
              <a:rPr lang="ru-RU" sz="3200" b="1" dirty="0" err="1">
                <a:solidFill>
                  <a:srgbClr val="003EBA"/>
                </a:solidFill>
                <a:latin typeface="Calibri" panose="020F0502020204030204"/>
                <a:cs typeface="DejaVu Sans"/>
              </a:rPr>
              <a:t>выставочно</a:t>
            </a:r>
            <a:r>
              <a:rPr lang="ru-RU" sz="32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-ярмарочных мероприятиях</a:t>
            </a:r>
            <a:endParaRPr lang="ru-RU" sz="32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54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2024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775" y="2077152"/>
            <a:ext cx="6248827" cy="1047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                                                                       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среднего бизнеса 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ОТВЕТСТВЕННОСТЬ ПРЕДПРИНИМАТЕЛЯ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2062103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Ответственность за полноту и достоверность информации и документов в заявке, а также за своевременность их представления несет соискатель!</a:t>
            </a:r>
            <a:endParaRPr lang="ru-RU" altLang="en-US" sz="32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0438" y="3931633"/>
            <a:ext cx="1056891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3200" b="1" dirty="0">
                <a:solidFill>
                  <a:srgbClr val="455AA8"/>
                </a:solidFill>
                <a:latin typeface="+mn-lt"/>
              </a:rPr>
              <a:t> К возмещению принимаются затраты,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произведенные только в безналичном порядке,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с расчетных счетов субъекта МСП, открытых для ведения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предпринимательской деятельности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Обязательства получателя субсидии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43660" y="1484630"/>
            <a:ext cx="9531985" cy="1080274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b="1" dirty="0">
                <a:solidFill>
                  <a:srgbClr val="243D99"/>
                </a:solidFill>
                <a:sym typeface="+mn-ea"/>
              </a:rPr>
              <a:t>Увеличение выручки – не менее 2%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1362291" y="2780928"/>
            <a:ext cx="9531985" cy="1152128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b="1" dirty="0">
                <a:solidFill>
                  <a:srgbClr val="243D99"/>
                </a:solidFill>
                <a:sym typeface="+mn-ea"/>
              </a:rPr>
              <a:t>Сохранение среднесписочной численности – 90% 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43660" y="4241800"/>
            <a:ext cx="9531985" cy="1684615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b="1" dirty="0">
                <a:solidFill>
                  <a:srgbClr val="243D99"/>
                </a:solidFill>
              </a:rPr>
              <a:t>Заработная плата - </a:t>
            </a:r>
            <a:r>
              <a:rPr lang="ru-RU" altLang="en-US" sz="2800" dirty="0">
                <a:solidFill>
                  <a:srgbClr val="243D99"/>
                </a:solidFill>
              </a:rPr>
              <a:t>не ниже МРОТ                                                в Ленинградской области</a:t>
            </a:r>
            <a:r>
              <a:rPr lang="ru-RU" altLang="en-US" sz="2800" b="1" dirty="0">
                <a:solidFill>
                  <a:srgbClr val="243D99"/>
                </a:solidFill>
              </a:rPr>
              <a:t>	</a:t>
            </a:r>
          </a:p>
          <a:p>
            <a:pPr algn="ctr"/>
            <a:r>
              <a:rPr lang="ru-RU" altLang="en-US" sz="2800" b="1" dirty="0">
                <a:solidFill>
                  <a:srgbClr val="243D99"/>
                </a:solidFill>
              </a:rPr>
              <a:t>в 2024 году - 20 125 рублей</a:t>
            </a:r>
            <a:endParaRPr lang="ru-RU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РАЗМЕР СУБСИДИИ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32105" y="1499235"/>
            <a:ext cx="11457305" cy="4923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не может превышать величину выручки 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(за минусом НДС, акцизов) по итогам</a:t>
            </a:r>
            <a:r>
              <a:rPr lang="en-US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2023</a:t>
            </a: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года</a:t>
            </a: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endParaRPr lang="en-US" altLang="ru-RU" sz="2400" kern="100" spc="-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r>
              <a:rPr lang="ru-RU" altLang="ru-RU" sz="24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максимальный размер субсидии – 90% от затрат, 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но не более 500 000 рублей</a:t>
            </a: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endParaRPr lang="ru-RU" altLang="ru-RU" sz="2400" b="1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коэффициент корректировки в соответствии </a:t>
            </a:r>
            <a:r>
              <a:rPr lang="ru-RU" altLang="ru-RU" sz="2400" b="1" kern="100" spc="-100" dirty="0">
                <a:solidFill>
                  <a:srgbClr val="0033CC"/>
                </a:solidFill>
                <a:latin typeface="Calibri" panose="020F0502020204030204"/>
              </a:rPr>
              <a:t>с динамикой </a:t>
            </a:r>
            <a:endParaRPr lang="ru-RU" altLang="ru-RU" sz="2400" b="1" kern="100" spc="-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результатов деятельности  в 2023 году по отношению к уровню 2022 года: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по выручке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- по среднесписочной численности работников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по уровню среднемесячной заработной платы</a:t>
            </a:r>
            <a:endParaRPr lang="ru-RU" altLang="ru-RU" sz="2400" kern="100" spc="-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СВЕДЕНИЯ О РЕЗУЛЬТАТАХ ДЕЯТЕЛЬНОСТИ</a:t>
            </a:r>
            <a:b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2800" cap="all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</a:t>
            </a:r>
            <a:r>
              <a:rPr lang="ru-RU" sz="2800" dirty="0">
                <a:solidFill>
                  <a:srgbClr val="243D99"/>
                </a:solidFill>
              </a:rPr>
              <a:t>приложение 2 к заявлению)</a:t>
            </a:r>
            <a:endParaRPr lang="ru-RU" sz="2800" b="1" cap="all" dirty="0">
              <a:solidFill>
                <a:srgbClr val="243D9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08870"/>
              </p:ext>
            </p:extLst>
          </p:nvPr>
        </p:nvGraphicFramePr>
        <p:xfrm>
          <a:off x="617538" y="1556791"/>
          <a:ext cx="10879063" cy="4680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9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0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3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03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42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N п/п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Наименование увеличиваемого показателя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Единицы значений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За год,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предшествующий отчетному году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43D99"/>
                          </a:solidFill>
                          <a:effectLst/>
                        </a:rPr>
                        <a:t>2022</a:t>
                      </a:r>
                      <a:endParaRPr lang="ru-RU" sz="2000" b="1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За отчетный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(год, предшествующий году подачи заявки)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r>
                        <a:rPr lang="ru-RU" sz="2000" b="1" dirty="0">
                          <a:solidFill>
                            <a:srgbClr val="243D99"/>
                          </a:solidFill>
                          <a:effectLst/>
                        </a:rPr>
                        <a:t>2023</a:t>
                      </a:r>
                      <a:endParaRPr lang="ru-RU" sz="2000" b="1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9BD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1.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Объем годовой выручки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 руб.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9BD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2.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Среднесписочная численность работников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ед.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9BD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3.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Величина среднемесячной заработной платы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руб.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9BD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9BD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617538" y="1148760"/>
            <a:ext cx="109486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ОБЪЕМ ВЫРУЧКИ </a:t>
            </a: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определяется</a:t>
            </a:r>
            <a:r>
              <a:rPr lang="ru-RU" sz="2400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в следующем порядке:   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                                          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-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юридические лица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(независимо от системы налогообложения) -                               на основании отчета о финансовых результатах годовой бухгалтерской (финансовой) отчетности  (форма по КНД 0710099), предоставленной в налоговые органы </a:t>
            </a: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ИП,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применяющие ОСНО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, - на основании отчета о финансовых результатах годовой бухгалтерской (финансовой) отчетности  (форма по КНД 0710099), предоставленной в налоговые органы</a:t>
            </a: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ИП,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применяющие УСН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, -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на основании данных в налоговой декларации                   по налогу, уплачиваемому в связи с применением УСН, предоставленной                           в ФНС за отчетный финансовый год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540445" y="1268760"/>
            <a:ext cx="1094867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ИП на патенте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- на основании строки «Итого  доходов» книги учета доходов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  за год, предшествующий году  предоставления субсидии</a:t>
            </a: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ИП на НПД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(налог на профессиональный доход) - на основании справки                       о состоянии расчетов (доходах) по налогу в приложении "Мой налог" или                     в веб-кабинете «Мой налог» на сайте www.npd.nalog.ru за год, предшествующий году предоставления субсидии.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</a:t>
            </a: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СРЕДНЕСПИСОЧНАЯ ЧИСЛЕННОСТЬ РАБОТНИКОВ (ССЧ) </a:t>
            </a: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рассчитывается                     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на основании сведений по ССЧ в годовом отчете по форме ЕФС-1                                      (до 2023 года по форме 4-ФСС). </a:t>
            </a: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endParaRPr lang="ru-RU" sz="2400" kern="100" dirty="0">
              <a:solidFill>
                <a:srgbClr val="0033CC"/>
              </a:solidFill>
              <a:latin typeface="Calibri" panose="020F0502020204030204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552451" y="1079703"/>
            <a:ext cx="1094867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latin typeface="Calibri" panose="020F0502020204030204"/>
                <a:sym typeface="+mn-ea"/>
              </a:rPr>
              <a:t>СРЕДНЕМЕСЯЧНАЯ ЗАРАБОТНАЯ ПЛАТА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рассчитывается 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                                          на основании значений суммы выплат и иных вознаграждений, начисленных в пользу физических лиц (работников), и ССЧ согласно отчету по форме ЕФС-1 (до 2023 года по форме 4-ФСС)                                                                                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   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по формуле ЗП=ОВ/</a:t>
            </a:r>
            <a:r>
              <a:rPr lang="en-US" sz="2400" b="1" kern="100" dirty="0">
                <a:solidFill>
                  <a:srgbClr val="0033CC"/>
                </a:solidFill>
                <a:latin typeface="Calibri" panose="020F0502020204030204"/>
              </a:rPr>
              <a:t>M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/ССЧ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, где</a:t>
            </a: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ЗП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– значение среднемесячной заработной платы;     </a:t>
            </a: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ОВ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–  сумма выплат  за отчетный год согласно форме ЕФС-1 (до 2023 года 4-ФСС)</a:t>
            </a: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М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– количество месяцев деятельности  получателя субсидии в отчетном </a:t>
            </a: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периоде: при регистрации соискателя в году предоставления субсидии </a:t>
            </a: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применяется количество полных месяцев с даты регистрации соискателя, для</a:t>
            </a: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остальных соискателей применяется значение «12»;</a:t>
            </a: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ССЧ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– значение ССЧ получателя субсидии в отчетном году согласно годовому отчету по форме ЕФС-1 (до 2023 года 4-ФСС).</a:t>
            </a: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 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                                          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16632"/>
            <a:ext cx="11755598" cy="665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 bwMode="auto">
          <a:xfrm>
            <a:off x="1847528" y="2993127"/>
            <a:ext cx="1584176" cy="6480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781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308" y="-531440"/>
            <a:ext cx="9142413" cy="23860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-1395536"/>
            <a:ext cx="11464707" cy="755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811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3" y="-1683568"/>
            <a:ext cx="11893366" cy="814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 bwMode="auto">
          <a:xfrm>
            <a:off x="24293" y="5108971"/>
            <a:ext cx="2903355" cy="6480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71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ОБЩАЯ ИНФОРМАЦИЯ</a:t>
            </a:r>
          </a:p>
        </p:txBody>
      </p:sp>
      <p:sp>
        <p:nvSpPr>
          <p:cNvPr id="3" name="TextBox 3"/>
          <p:cNvSpPr txBox="1"/>
          <p:nvPr/>
        </p:nvSpPr>
        <p:spPr bwMode="auto">
          <a:xfrm>
            <a:off x="407368" y="1499235"/>
            <a:ext cx="10009112" cy="3276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en-US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</a:t>
            </a:r>
            <a:r>
              <a:rPr 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в 2024 году выделено </a:t>
            </a:r>
            <a:r>
              <a:rPr 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5 000 000 рублей</a:t>
            </a:r>
            <a:endParaRPr lang="ru-RU" sz="3200" b="1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*возмещается </a:t>
            </a:r>
            <a:r>
              <a:rPr 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не более 90% затрат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*максимальная сумма субсидии - </a:t>
            </a:r>
            <a:r>
              <a:rPr lang="ru-RU" alt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500 000 рублей</a:t>
            </a: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*минимальная сумма затрат – </a:t>
            </a: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100 000 рублей</a:t>
            </a:r>
            <a:endParaRPr lang="ru-RU" altLang="ru-RU" sz="2800" b="1" kern="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-963488"/>
            <a:ext cx="11478898" cy="67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 bwMode="auto">
          <a:xfrm>
            <a:off x="3215680" y="116632"/>
            <a:ext cx="1584176" cy="6480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353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-1323528"/>
            <a:ext cx="12003213" cy="791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812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-1578014"/>
            <a:ext cx="11737304" cy="749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 bwMode="auto">
          <a:xfrm>
            <a:off x="479376" y="-324036"/>
            <a:ext cx="11305256" cy="6480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628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27" y="-1395536"/>
            <a:ext cx="12072813" cy="765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 bwMode="auto">
          <a:xfrm>
            <a:off x="263352" y="-171400"/>
            <a:ext cx="11521280" cy="129614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91344" y="4869160"/>
            <a:ext cx="2808312" cy="6480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571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7" y="-1107504"/>
            <a:ext cx="12110283" cy="763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 bwMode="auto">
          <a:xfrm>
            <a:off x="335360" y="4509120"/>
            <a:ext cx="2664296" cy="6480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014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1" y="-1467544"/>
            <a:ext cx="12274793" cy="799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341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75" y="-1323528"/>
            <a:ext cx="11979425" cy="751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487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-1611560"/>
            <a:ext cx="11726717" cy="762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 bwMode="auto">
          <a:xfrm>
            <a:off x="1847528" y="-1035496"/>
            <a:ext cx="7704856" cy="288032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847528" y="2276872"/>
            <a:ext cx="7704856" cy="288032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619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71" y="-1683569"/>
            <a:ext cx="11527500" cy="752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 bwMode="auto">
          <a:xfrm>
            <a:off x="285070" y="3641198"/>
            <a:ext cx="3866713" cy="115595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912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8" y="-1539552"/>
            <a:ext cx="12063732" cy="815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 bwMode="auto">
          <a:xfrm>
            <a:off x="911424" y="1948336"/>
            <a:ext cx="648072" cy="904599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871864" y="1922579"/>
            <a:ext cx="792088" cy="858349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23392" y="2993127"/>
            <a:ext cx="3312368" cy="579889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801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УСЛОВИЯ ОТБОРА </a:t>
            </a:r>
            <a:b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ПОЛУЧАТЕЛЕЙ СУБСИДИИ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160138"/>
            <a:ext cx="10514013" cy="4349750"/>
          </a:xfrm>
        </p:spPr>
        <p:txBody>
          <a:bodyPr/>
          <a:lstStyle/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субсидии на дату подачи заявки требованиям, установленным Порядком</a:t>
            </a:r>
            <a:endParaRPr lang="ru-RU" sz="240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субсидии категориям, предусмотренным Порядком (п. 2.6)</a:t>
            </a:r>
            <a:endParaRPr lang="ru-RU" sz="240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соответствие затрат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направлениям и требованиям Порядка                                        (п. 2 Приложения 7 к Порядку (Дополнительные условия по данной субсидии)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предоставление документов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в установленный объявлением срок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450689" y="5157192"/>
            <a:ext cx="9289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!</a:t>
            </a:r>
            <a:r>
              <a:rPr lang="en-US" sz="20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Отбор победителей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-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в соответствии с очередностью поступления заявок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при соблюдении данных требований</a:t>
            </a:r>
            <a:endParaRPr lang="ru-RU" sz="2000" b="1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60" y="1052735"/>
            <a:ext cx="11660788" cy="309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 bwMode="auto">
          <a:xfrm>
            <a:off x="5735960" y="2276871"/>
            <a:ext cx="5328592" cy="6480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 flipV="1">
            <a:off x="2999656" y="2780928"/>
            <a:ext cx="2520280" cy="151216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</p:spPr>
      </p:cxnSp>
    </p:spTree>
    <p:extLst>
      <p:ext uri="{BB962C8B-B14F-4D97-AF65-F5344CB8AC3E}">
        <p14:creationId xmlns:p14="http://schemas.microsoft.com/office/powerpoint/2010/main" val="3568299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-1539552"/>
            <a:ext cx="11088687" cy="808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227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/>
          <p:nvPr/>
        </p:nvSpPr>
        <p:spPr bwMode="auto">
          <a:xfrm rot="1560000">
            <a:off x="7823200" y="43481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4326" y="972761"/>
            <a:ext cx="939800" cy="105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6"/>
          <p:cNvSpPr/>
          <p:nvPr/>
        </p:nvSpPr>
        <p:spPr bwMode="auto">
          <a:xfrm>
            <a:off x="11718925" y="6416675"/>
            <a:ext cx="333375" cy="4111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/>
            </a:pPr>
            <a:fld id="{9A0DB2DC-4C9A-4742-B13C-FB6460FD3503}" type="slidenum">
              <a:rPr lang="ru-RU" sz="1800">
                <a:solidFill>
                  <a:srgbClr val="FFFFFF"/>
                </a:solidFill>
                <a:latin typeface="Panton SemiBold"/>
              </a:rPr>
              <a:t>32</a:t>
            </a:fld>
            <a:endParaRPr lang="ru-RU" sz="1800">
              <a:solidFill>
                <a:srgbClr val="FFFFFF"/>
              </a:solidFill>
              <a:latin typeface="Panton SemiBold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-24765" y="4004945"/>
            <a:ext cx="12192000" cy="2705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о датах приема заявок и порядке предоставления субсидий </a:t>
            </a:r>
            <a:br>
              <a:rPr lang="ru-RU" sz="2800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small.lenobl.ru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  и    81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3.ru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2800" b="1" cap="none" spc="0" dirty="0">
              <a:solidFill>
                <a:srgbClr val="1081C5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Консультации ГКУ «ЛОЦПП»</a:t>
            </a:r>
            <a:r>
              <a:rPr lang="ru-RU" sz="2800" b="1" cap="none" spc="0" dirty="0">
                <a:solidFill>
                  <a:srgbClr val="F1575E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endParaRPr lang="ru-RU" sz="2800" b="1" cap="none" spc="0" dirty="0">
              <a:solidFill>
                <a:srgbClr val="FF0000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8 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(812)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576-64-06</a:t>
            </a:r>
          </a:p>
          <a:p>
            <a:pPr marR="0" algn="ctr" defTabSz="914400">
              <a:buClrTx/>
              <a:buSzTx/>
              <a:buFontTx/>
              <a:buNone/>
              <a:defRPr/>
            </a:pP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9376" y="2238331"/>
            <a:ext cx="5228590" cy="806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среднего бизнеса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ПОДАЧА ЗАЯВКИ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электронном виде через личный кабинет системы </a:t>
            </a:r>
            <a:r>
              <a:rPr lang="ru-RU" sz="2800" b="1" kern="100" spc="-10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ssmsp.lenreg.ru</a:t>
            </a:r>
            <a:endParaRPr lang="ru-RU" altLang="en-US" sz="2800" b="1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94078" y="2429828"/>
            <a:ext cx="8465185" cy="954107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документы подписываются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усиленной квалифицированной электронной подписью</a:t>
            </a:r>
            <a:endParaRPr lang="ru-RU" altLang="en-US" sz="2800" b="1" kern="100" spc="-100" dirty="0">
              <a:solidFill>
                <a:schemeClr val="bg1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894078" y="4668661"/>
            <a:ext cx="8458200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заявку можно отозвать на доработку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по кнопке «Отозвать заявку»</a:t>
            </a:r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</a:t>
            </a:r>
            <a:endParaRPr lang="ru-RU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885108" y="3518888"/>
            <a:ext cx="8458200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sz="2800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сканы документов должны быть</a:t>
            </a:r>
          </a:p>
          <a:p>
            <a:pPr algn="ctr"/>
            <a:r>
              <a:rPr lang="ru-RU" altLang="en-US" sz="2800" b="1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надлежащего качества (читаемые)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652080" y="1619800"/>
            <a:ext cx="10791825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является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субъектом МСП (включен в Единый реестр МСП </a:t>
            </a:r>
            <a:r>
              <a:rPr lang="en-US" sz="2400" kern="100" spc="-70" dirty="0" err="1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rmsp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.nalog.ru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осуществляет деятельность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в Ленинградской области 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состоит на налоговом учете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в Ленинградской области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осуществляет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производство/реализацию подакцизных товаров и(или) добычу полезных ископаемых (выписка ЕГРЮЛ/ЕГРИП)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д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опустимая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задолженность по налогам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превышает 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30 000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рублей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нет просроченной задолженности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возврату в бюджет субсидий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 признан нарушителем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полученным мерам поддержки (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rmsp-pp.nalog.ru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иные требования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Порядка предоставления субсидий</a:t>
            </a:r>
            <a:endParaRPr lang="ru-RU" altLang="ru-RU" sz="2400" kern="100" spc="-7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ВОЗМЕЩАЮТСЯ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затратЫ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 2023/2024 года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217770" y="1172529"/>
            <a:ext cx="9531985" cy="600288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уплата регистрационных сборов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1197912" y="1847692"/>
            <a:ext cx="9531985" cy="630714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>
              <a:buClrTx/>
              <a:buSzTx/>
              <a:buFontTx/>
            </a:pPr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аренда выставочных площадей и оборудования</a:t>
            </a:r>
            <a:endParaRPr lang="ru-RU" alt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04247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sym typeface="+mn-ea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217769" y="2553281"/>
            <a:ext cx="9531985" cy="1418441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работы по изготовлению, монтажу/демонтажу стендов, связанные с арендой </a:t>
            </a:r>
            <a:r>
              <a:rPr lang="ru-RU" altLang="en-US" sz="2800" dirty="0" err="1">
                <a:solidFill>
                  <a:srgbClr val="243D99"/>
                </a:solidFill>
                <a:latin typeface="+mn-lt"/>
                <a:sym typeface="+mn-ea"/>
              </a:rPr>
              <a:t>доп.оборудования</a:t>
            </a:r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, подключением </a:t>
            </a:r>
          </a:p>
          <a:p>
            <a:pPr algn="ctr"/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к электроэнергии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1196807" y="4987267"/>
            <a:ext cx="9531985" cy="840105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транспортные расходы по доставке </a:t>
            </a:r>
          </a:p>
          <a:p>
            <a:pPr algn="ctr"/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выставочных экспонатов</a:t>
            </a:r>
            <a:r>
              <a:rPr lang="ru-RU" altLang="en-US" sz="2800" b="1" dirty="0">
                <a:solidFill>
                  <a:srgbClr val="F04247"/>
                </a:solidFill>
                <a:latin typeface="+mn-lt"/>
              </a:rPr>
              <a:t> </a:t>
            </a:r>
          </a:p>
        </p:txBody>
      </p:sp>
      <p:sp>
        <p:nvSpPr>
          <p:cNvPr id="4" name="Round Diagonal Corner Rectangle 11">
            <a:extLst>
              <a:ext uri="{FF2B5EF4-FFF2-40B4-BE49-F238E27FC236}">
                <a16:creationId xmlns:a16="http://schemas.microsoft.com/office/drawing/2014/main" id="{4937F9EC-E506-8BA8-4854-80D5F2702BF0}"/>
              </a:ext>
            </a:extLst>
          </p:cNvPr>
          <p:cNvSpPr/>
          <p:nvPr/>
        </p:nvSpPr>
        <p:spPr bwMode="auto">
          <a:xfrm>
            <a:off x="1197911" y="4059442"/>
            <a:ext cx="9531985" cy="840105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аренда костюмов, аксессуаров для участия </a:t>
            </a:r>
          </a:p>
          <a:p>
            <a:pPr algn="ctr"/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в чемпионатах, конкурсах</a:t>
            </a:r>
            <a:endParaRPr lang="ru-RU" altLang="en-US" sz="2800" b="1" dirty="0">
              <a:solidFill>
                <a:srgbClr val="F04247"/>
              </a:solidFill>
              <a:latin typeface="+mn-lt"/>
            </a:endParaRPr>
          </a:p>
        </p:txBody>
      </p:sp>
      <p:sp>
        <p:nvSpPr>
          <p:cNvPr id="5" name="Round Diagonal Corner Rectangle 11">
            <a:extLst>
              <a:ext uri="{FF2B5EF4-FFF2-40B4-BE49-F238E27FC236}">
                <a16:creationId xmlns:a16="http://schemas.microsoft.com/office/drawing/2014/main" id="{D902B67F-2910-7CCB-7E70-D8B8C73CE3B3}"/>
              </a:ext>
            </a:extLst>
          </p:cNvPr>
          <p:cNvSpPr/>
          <p:nvPr/>
        </p:nvSpPr>
        <p:spPr bwMode="auto">
          <a:xfrm>
            <a:off x="1218144" y="5915092"/>
            <a:ext cx="9531985" cy="840105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командировочные расходы (в части транспортных расходов), расходы по проживанию</a:t>
            </a:r>
            <a:r>
              <a:rPr lang="ru-RU" altLang="en-US" sz="2800" b="1" dirty="0">
                <a:solidFill>
                  <a:srgbClr val="F04247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ВЫСТАВОЧНО-ЯРМАРОЧНЫЕ МЕРОПРИЯТИЯ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63352" y="1508357"/>
            <a:ext cx="1145730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международные, межрегиональные, областные выставки,                        конференции</a:t>
            </a:r>
            <a:r>
              <a:rPr lang="ru-RU" altLang="ru-RU" sz="28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</a:t>
            </a:r>
            <a:endParaRPr lang="ru-RU" altLang="ru-RU" sz="2800" kern="100" spc="-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фестивали, чемпионаты, конкурсы</a:t>
            </a: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форумы</a:t>
            </a:r>
            <a:r>
              <a:rPr lang="ru-RU" altLang="ru-RU" sz="28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, </a:t>
            </a:r>
            <a:r>
              <a:rPr lang="ru-RU" altLang="ru-RU" sz="2800" b="1" kern="100" spc="-100" dirty="0" err="1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партнериаты</a:t>
            </a:r>
            <a:r>
              <a:rPr lang="ru-RU" altLang="ru-RU" sz="28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, бизнес-встречи</a:t>
            </a: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ярмарки и другие мероприятия, </a:t>
            </a:r>
            <a:r>
              <a:rPr lang="ru-RU" altLang="ru-RU" sz="28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направленные 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8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н</a:t>
            </a:r>
            <a:r>
              <a:rPr lang="ru-RU" altLang="ru-RU" sz="2800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а развитие МСП и повышение конкурентоспособности продукции МСП на внутреннем и внешнем рынках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endParaRPr lang="ru-RU" altLang="ru-RU" sz="2800" kern="100" spc="-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800" b="1" kern="100" spc="-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ВОЗМЕЩАЮТСЯ ЗАТРАТЫ НЕ БОЛЕЕ ЧЕМ ПО 2 МЕРОПРИЯТИЯМ!</a:t>
            </a:r>
            <a:endParaRPr lang="ru-RU" altLang="ru-RU" sz="2800" b="1" kern="100" spc="-100" dirty="0">
              <a:solidFill>
                <a:srgbClr val="FF0000"/>
              </a:solidFill>
              <a:uFillTx/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14796" y="-5898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комплект документов</a:t>
            </a:r>
          </a:p>
        </p:txBody>
      </p:sp>
      <p:sp>
        <p:nvSpPr>
          <p:cNvPr id="5" name="Pentagon 4"/>
          <p:cNvSpPr/>
          <p:nvPr/>
        </p:nvSpPr>
        <p:spPr>
          <a:xfrm>
            <a:off x="1153016" y="5122548"/>
            <a:ext cx="9720000" cy="864954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spc="-100" dirty="0">
                <a:solidFill>
                  <a:schemeClr val="accent3"/>
                </a:solidFill>
                <a:uFillTx/>
              </a:rPr>
              <a:t>Фотоотчет, </a:t>
            </a:r>
            <a:r>
              <a:rPr lang="ru-RU" altLang="en-US" sz="2400" spc="-100" dirty="0">
                <a:solidFill>
                  <a:schemeClr val="accent3"/>
                </a:solidFill>
                <a:uFillTx/>
              </a:rPr>
              <a:t>подтверждающий факт  участия в мероприятии</a:t>
            </a:r>
          </a:p>
        </p:txBody>
      </p:sp>
      <p:sp>
        <p:nvSpPr>
          <p:cNvPr id="15" name="Pentagon 14"/>
          <p:cNvSpPr/>
          <p:nvPr/>
        </p:nvSpPr>
        <p:spPr>
          <a:xfrm>
            <a:off x="1127448" y="937593"/>
            <a:ext cx="9720000" cy="72000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/>
              <a:t>Заявление</a:t>
            </a:r>
            <a:r>
              <a:rPr lang="ru-RU" altLang="en-US" sz="2400" dirty="0"/>
              <a:t> по форме (формируется в системе)</a:t>
            </a:r>
          </a:p>
        </p:txBody>
      </p:sp>
      <p:sp>
        <p:nvSpPr>
          <p:cNvPr id="16" name="Pentagon 15"/>
          <p:cNvSpPr/>
          <p:nvPr/>
        </p:nvSpPr>
        <p:spPr>
          <a:xfrm>
            <a:off x="1153016" y="2624429"/>
            <a:ext cx="9720000" cy="72000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ym typeface="+mn-ea"/>
              </a:rPr>
              <a:t>Копия договора </a:t>
            </a:r>
            <a:r>
              <a:rPr lang="ru-RU" altLang="en-US" sz="2400" dirty="0">
                <a:sym typeface="+mn-ea"/>
              </a:rPr>
              <a:t>с организатором мероприятия </a:t>
            </a:r>
          </a:p>
          <a:p>
            <a:pPr algn="ctr" eaLnBrk="1" fontAlgn="ctr" latinLnBrk="0" hangingPunct="1"/>
            <a:r>
              <a:rPr lang="ru-RU" altLang="en-US" sz="2400" dirty="0">
                <a:sym typeface="+mn-ea"/>
              </a:rPr>
              <a:t>или организатором участия МСП в мероприятии </a:t>
            </a:r>
            <a:endParaRPr lang="ru-RU" altLang="en-US" sz="2400" dirty="0"/>
          </a:p>
        </p:txBody>
      </p:sp>
      <p:sp>
        <p:nvSpPr>
          <p:cNvPr id="17" name="Pentagon 16"/>
          <p:cNvSpPr/>
          <p:nvPr/>
        </p:nvSpPr>
        <p:spPr>
          <a:xfrm>
            <a:off x="1153016" y="3489799"/>
            <a:ext cx="9720000" cy="72000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ym typeface="+mn-ea"/>
              </a:rPr>
              <a:t>Копии платежных поручений, </a:t>
            </a:r>
            <a:r>
              <a:rPr lang="ru-RU" altLang="en-US" sz="2400" dirty="0">
                <a:sym typeface="+mn-ea"/>
              </a:rPr>
              <a:t>иных первичных документов, подтверждающих затраты</a:t>
            </a:r>
            <a:endParaRPr lang="ru-RU" altLang="en-US" sz="2400" dirty="0"/>
          </a:p>
        </p:txBody>
      </p:sp>
      <p:sp>
        <p:nvSpPr>
          <p:cNvPr id="18" name="Pentagon 17"/>
          <p:cNvSpPr/>
          <p:nvPr/>
        </p:nvSpPr>
        <p:spPr>
          <a:xfrm>
            <a:off x="1153016" y="4357200"/>
            <a:ext cx="9720000" cy="72000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/>
              <a:t>Копия акта выполненных работ </a:t>
            </a:r>
            <a:r>
              <a:rPr lang="ru-RU" altLang="en-US" sz="2400" dirty="0"/>
              <a:t>или иного документа, подтверждающего оказание услуг </a:t>
            </a:r>
          </a:p>
        </p:txBody>
      </p:sp>
      <p:sp>
        <p:nvSpPr>
          <p:cNvPr id="2" name="Pentagon 14"/>
          <p:cNvSpPr/>
          <p:nvPr/>
        </p:nvSpPr>
        <p:spPr bwMode="auto">
          <a:xfrm>
            <a:off x="1127448" y="1781011"/>
            <a:ext cx="9720000" cy="72000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ym typeface="+mn-ea"/>
              </a:rPr>
              <a:t>Реестр затрат по форме приложения </a:t>
            </a:r>
            <a:r>
              <a:rPr lang="ru-RU" altLang="en-US" sz="2400" dirty="0">
                <a:sym typeface="+mn-ea"/>
              </a:rPr>
              <a:t>(см. Приложение 7)</a:t>
            </a:r>
            <a:endParaRPr lang="ru-RU" altLang="en-US" sz="2400" dirty="0"/>
          </a:p>
        </p:txBody>
      </p:sp>
      <p:sp>
        <p:nvSpPr>
          <p:cNvPr id="3" name="Pentagon 17">
            <a:extLst>
              <a:ext uri="{FF2B5EF4-FFF2-40B4-BE49-F238E27FC236}">
                <a16:creationId xmlns:a16="http://schemas.microsoft.com/office/drawing/2014/main" id="{6C5D549B-72EA-05C6-2F69-06B6EB0B4BC3}"/>
              </a:ext>
            </a:extLst>
          </p:cNvPr>
          <p:cNvSpPr/>
          <p:nvPr/>
        </p:nvSpPr>
        <p:spPr bwMode="auto">
          <a:xfrm>
            <a:off x="1127448" y="6089555"/>
            <a:ext cx="9720000" cy="72000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/>
              <a:t>Копия приказа </a:t>
            </a:r>
            <a:r>
              <a:rPr lang="ru-RU" altLang="en-US" sz="2400" dirty="0"/>
              <a:t>о направлении сотрудника в командировку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ФОРМА - РЕЕСТР ЗАТРАТ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F9ABF9BC-4655-BCE5-6C21-9E24DC75D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699586"/>
              </p:ext>
            </p:extLst>
          </p:nvPr>
        </p:nvGraphicFramePr>
        <p:xfrm>
          <a:off x="1484354" y="1121210"/>
          <a:ext cx="8787903" cy="5610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083">
                  <a:extLst>
                    <a:ext uri="{9D8B030D-6E8A-4147-A177-3AD203B41FA5}">
                      <a16:colId xmlns:a16="http://schemas.microsoft.com/office/drawing/2014/main" val="3779052224"/>
                    </a:ext>
                  </a:extLst>
                </a:gridCol>
                <a:gridCol w="2471386">
                  <a:extLst>
                    <a:ext uri="{9D8B030D-6E8A-4147-A177-3AD203B41FA5}">
                      <a16:colId xmlns:a16="http://schemas.microsoft.com/office/drawing/2014/main" val="1330538116"/>
                    </a:ext>
                  </a:extLst>
                </a:gridCol>
                <a:gridCol w="1867829">
                  <a:extLst>
                    <a:ext uri="{9D8B030D-6E8A-4147-A177-3AD203B41FA5}">
                      <a16:colId xmlns:a16="http://schemas.microsoft.com/office/drawing/2014/main" val="178396969"/>
                    </a:ext>
                  </a:extLst>
                </a:gridCol>
                <a:gridCol w="933915">
                  <a:extLst>
                    <a:ext uri="{9D8B030D-6E8A-4147-A177-3AD203B41FA5}">
                      <a16:colId xmlns:a16="http://schemas.microsoft.com/office/drawing/2014/main" val="2517262886"/>
                    </a:ext>
                  </a:extLst>
                </a:gridCol>
                <a:gridCol w="3020690">
                  <a:extLst>
                    <a:ext uri="{9D8B030D-6E8A-4147-A177-3AD203B41FA5}">
                      <a16:colId xmlns:a16="http://schemas.microsoft.com/office/drawing/2014/main" val="214652409"/>
                    </a:ext>
                  </a:extLst>
                </a:gridCol>
              </a:tblGrid>
              <a:tr h="42381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РЕЕСТР ЗАТРАТ </a:t>
                      </a: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95876"/>
                  </a:ext>
                </a:extLst>
              </a:tr>
              <a:tr h="42381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983200"/>
                  </a:ext>
                </a:extLst>
              </a:tr>
              <a:tr h="929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N п/п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Статья расходов в соответствии с п. 2 приложения 7 к Порядку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9BD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Описание произведенных затрат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9BD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Сумма, руб.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9BD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Номер, дата платежных документов, подтверждающих расходы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9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903260"/>
                  </a:ext>
                </a:extLst>
              </a:tr>
              <a:tr h="2512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1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Аренда выставочных площадей</a:t>
                      </a: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 том числе с учетом особенностей расположения стендов) и выставочного оборудования</a:t>
                      </a:r>
                      <a:endParaRPr lang="ru-RU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Аренда выставочных площадей </a:t>
                      </a: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договору № 1 от 01.10.2023, акт № 1 от 25.12.2023</a:t>
                      </a: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100 000</a:t>
                      </a: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ПП № 3 от 01.12.2023, от 01.11.2023 </a:t>
                      </a:r>
                    </a:p>
                    <a:p>
                      <a:pPr marL="0" algn="l" defTabSz="914400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т.д.</a:t>
                      </a: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714467"/>
                  </a:ext>
                </a:extLst>
              </a:tr>
              <a:tr h="423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2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378338"/>
                  </a:ext>
                </a:extLst>
              </a:tr>
              <a:tr h="423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3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835482"/>
                  </a:ext>
                </a:extLst>
              </a:tr>
              <a:tr h="423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4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663161"/>
                  </a:ext>
                </a:extLst>
              </a:tr>
            </a:tbl>
          </a:graphicData>
        </a:graphic>
      </p:graphicFrame>
      <p:sp>
        <p:nvSpPr>
          <p:cNvPr id="10" name="Rectangle 2">
            <a:hlinkClick r:id="rId2"/>
            <a:extLst>
              <a:ext uri="{FF2B5EF4-FFF2-40B4-BE49-F238E27FC236}">
                <a16:creationId xmlns:a16="http://schemas.microsoft.com/office/drawing/2014/main" id="{6F5EE98E-0712-6037-9211-6B3B09916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36195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1146</Words>
  <Application>Microsoft Office PowerPoint</Application>
  <PresentationFormat>Широкоэкранный</PresentationFormat>
  <Paragraphs>174</Paragraphs>
  <Slides>32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Calibri</vt:lpstr>
      <vt:lpstr>Panton SemiBold</vt:lpstr>
      <vt:lpstr>Segoe UI</vt:lpstr>
      <vt:lpstr>Times New Roman</vt:lpstr>
      <vt:lpstr>Wingdings</vt:lpstr>
      <vt:lpstr>Тема Office</vt:lpstr>
      <vt:lpstr>Тема Office</vt:lpstr>
      <vt:lpstr>Презентация PowerPoint</vt:lpstr>
      <vt:lpstr>ОБЩАЯ ИНФОРМАЦИЯ</vt:lpstr>
      <vt:lpstr>УСЛОВИЯ ОТБОРА  ПОЛУЧАТЕЛЕЙ СУБСИДИИ</vt:lpstr>
      <vt:lpstr>ПОДАЧА ЗАЯВКИ</vt:lpstr>
      <vt:lpstr>ТРЕБОВАНИЯ К СОИСКАТЕЛЮ</vt:lpstr>
      <vt:lpstr>ВОЗМЕЩАЮТСЯ затратЫ 2023/2024 года</vt:lpstr>
      <vt:lpstr>ВЫСТАВОЧНО-ЯРМАРОЧНЫЕ МЕРОПРИЯТИЯ</vt:lpstr>
      <vt:lpstr>комплект документов</vt:lpstr>
      <vt:lpstr> ФОРМА - РЕЕСТР ЗАТРАТ </vt:lpstr>
      <vt:lpstr> ОТВЕТСТВЕННОСТЬ ПРЕДПРИНИМАТЕЛЯ </vt:lpstr>
      <vt:lpstr>Обязательства получателя субсидии</vt:lpstr>
      <vt:lpstr>РАЗМЕР СУБСИДИИ</vt:lpstr>
      <vt:lpstr>СВЕДЕНИЯ О РЕЗУЛЬТАТАХ ДЕЯТЕЛЬНОСТИ (приложение 2 к заявлению)</vt:lpstr>
      <vt:lpstr>ИНФОРМАЦИЯ В ПОМОЩЬ СОИСКАТЕЛЯМ</vt:lpstr>
      <vt:lpstr>ИНФОРМАЦИЯ В ПОМОЩЬ СОИСКАТЕЛЯМ</vt:lpstr>
      <vt:lpstr>ИНФОРМАЦИЯ В ПОМОЩЬ СОИСКАТЕЛЯМ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User</cp:lastModifiedBy>
  <cp:revision>403</cp:revision>
  <dcterms:created xsi:type="dcterms:W3CDTF">2022-07-23T06:53:00Z</dcterms:created>
  <dcterms:modified xsi:type="dcterms:W3CDTF">2024-04-12T06:10:17Z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3</vt:i4>
  </property>
  <property fmtid="{D5CDD505-2E9C-101B-9397-08002B2CF9AE}" pid="4" name="PresentationFormat">
    <vt:lpwstr>������������</vt:lpwstr>
  </property>
  <property fmtid="{D5CDD505-2E9C-101B-9397-08002B2CF9AE}" pid="5" name="Slides">
    <vt:i4>8</vt:i4>
  </property>
  <property fmtid="{D5CDD505-2E9C-101B-9397-08002B2CF9AE}" pid="6" name="ICV">
    <vt:lpwstr>F408CCC5A4234DEAA124CFD53F4EE9E7</vt:lpwstr>
  </property>
  <property fmtid="{D5CDD505-2E9C-101B-9397-08002B2CF9AE}" pid="7" name="KSOProductBuildVer">
    <vt:lpwstr>1033-12.2.0.13472</vt:lpwstr>
  </property>
</Properties>
</file>